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302" r:id="rId2"/>
    <p:sldId id="257" r:id="rId3"/>
    <p:sldId id="327" r:id="rId4"/>
    <p:sldId id="337" r:id="rId5"/>
    <p:sldId id="312" r:id="rId6"/>
    <p:sldId id="313" r:id="rId7"/>
    <p:sldId id="314" r:id="rId8"/>
    <p:sldId id="316" r:id="rId9"/>
    <p:sldId id="317" r:id="rId10"/>
    <p:sldId id="318" r:id="rId11"/>
    <p:sldId id="325" r:id="rId12"/>
    <p:sldId id="326" r:id="rId13"/>
    <p:sldId id="319" r:id="rId14"/>
    <p:sldId id="259" r:id="rId15"/>
    <p:sldId id="260" r:id="rId16"/>
    <p:sldId id="335" r:id="rId17"/>
    <p:sldId id="338" r:id="rId18"/>
    <p:sldId id="339" r:id="rId19"/>
    <p:sldId id="261"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3" r:id="rId48"/>
    <p:sldId id="294" r:id="rId49"/>
    <p:sldId id="295" r:id="rId50"/>
    <p:sldId id="292" r:id="rId51"/>
    <p:sldId id="324" r:id="rId52"/>
    <p:sldId id="330" r:id="rId53"/>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EF50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3" autoAdjust="0"/>
    <p:restoredTop sz="94660"/>
  </p:normalViewPr>
  <p:slideViewPr>
    <p:cSldViewPr>
      <p:cViewPr varScale="1">
        <p:scale>
          <a:sx n="103" d="100"/>
          <a:sy n="103" d="100"/>
        </p:scale>
        <p:origin x="-21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3BA84E39-A888-4836-8144-ED6D551FA419}" type="datetimeFigureOut">
              <a:rPr lang="ru-RU"/>
              <a:pPr>
                <a:defRPr/>
              </a:pPr>
              <a:t>17.03.2025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148B59FA-8263-485A-BA31-94D31B1D28F3}" type="slidenum">
              <a:rPr lang="ru-RU"/>
              <a:pPr>
                <a:defRPr/>
              </a:pPr>
              <a:t>‹#›</a:t>
            </a:fld>
            <a:endParaRPr lang="ru-RU"/>
          </a:p>
        </p:txBody>
      </p:sp>
    </p:spTree>
    <p:extLst>
      <p:ext uri="{BB962C8B-B14F-4D97-AF65-F5344CB8AC3E}">
        <p14:creationId xmlns="" xmlns:p14="http://schemas.microsoft.com/office/powerpoint/2010/main" val="4937995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0802945D-161D-42B3-A581-2ED53B472BB1}" type="datetimeFigureOut">
              <a:rPr lang="ru-RU"/>
              <a:pPr>
                <a:defRPr/>
              </a:pPr>
              <a:t>17.03.2025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E4016AE-87C1-4C9B-9B4F-A1F21270F40F}" type="slidenum">
              <a:rPr lang="ru-RU" altLang="ru-RU"/>
              <a:pPr>
                <a:defRPr/>
              </a:pPr>
              <a:t>‹#›</a:t>
            </a:fld>
            <a:endParaRPr lang="ru-RU" altLang="ru-RU"/>
          </a:p>
        </p:txBody>
      </p:sp>
    </p:spTree>
    <p:extLst>
      <p:ext uri="{BB962C8B-B14F-4D97-AF65-F5344CB8AC3E}">
        <p14:creationId xmlns="" xmlns:p14="http://schemas.microsoft.com/office/powerpoint/2010/main" val="225849761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49BE923-B462-48DB-A360-05CCA1BED021}" type="datetimeFigureOut">
              <a:rPr lang="ru-RU"/>
              <a:pPr>
                <a:defRPr/>
              </a:pPr>
              <a:t>17.03.2025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C0B6AAC-DBA3-41CD-BD2F-11436054A9BA}" type="slidenum">
              <a:rPr lang="ru-RU" altLang="ru-RU"/>
              <a:pPr>
                <a:defRPr/>
              </a:pPr>
              <a:t>‹#›</a:t>
            </a:fld>
            <a:endParaRPr lang="ru-RU" altLang="ru-RU"/>
          </a:p>
        </p:txBody>
      </p:sp>
    </p:spTree>
    <p:extLst>
      <p:ext uri="{BB962C8B-B14F-4D97-AF65-F5344CB8AC3E}">
        <p14:creationId xmlns="" xmlns:p14="http://schemas.microsoft.com/office/powerpoint/2010/main" val="135073233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42CD1522-604F-4218-BBC1-7DCC9B35ACD0}" type="datetimeFigureOut">
              <a:rPr lang="ru-RU"/>
              <a:pPr>
                <a:defRPr/>
              </a:pPr>
              <a:t>17.03.2025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C9547F-A542-4F3F-A482-5FA1C2564E36}" type="slidenum">
              <a:rPr lang="ru-RU" altLang="ru-RU"/>
              <a:pPr>
                <a:defRPr/>
              </a:pPr>
              <a:t>‹#›</a:t>
            </a:fld>
            <a:endParaRPr lang="ru-RU" altLang="ru-RU"/>
          </a:p>
        </p:txBody>
      </p:sp>
    </p:spTree>
    <p:extLst>
      <p:ext uri="{BB962C8B-B14F-4D97-AF65-F5344CB8AC3E}">
        <p14:creationId xmlns="" xmlns:p14="http://schemas.microsoft.com/office/powerpoint/2010/main" val="145840540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EC89F20-2970-4329-99ED-844F3EF05841}" type="datetimeFigureOut">
              <a:rPr lang="ru-RU"/>
              <a:pPr>
                <a:defRPr/>
              </a:pPr>
              <a:t>17.03.2025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74549E5-FCE8-48DB-8D52-99D460036E80}" type="slidenum">
              <a:rPr lang="ru-RU" altLang="ru-RU"/>
              <a:pPr>
                <a:defRPr/>
              </a:pPr>
              <a:t>‹#›</a:t>
            </a:fld>
            <a:endParaRPr lang="ru-RU" altLang="ru-RU"/>
          </a:p>
        </p:txBody>
      </p:sp>
    </p:spTree>
    <p:extLst>
      <p:ext uri="{BB962C8B-B14F-4D97-AF65-F5344CB8AC3E}">
        <p14:creationId xmlns="" xmlns:p14="http://schemas.microsoft.com/office/powerpoint/2010/main" val="115018302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07D6E0FC-6607-4751-A557-11B2BA7C3276}" type="datetimeFigureOut">
              <a:rPr lang="ru-RU"/>
              <a:pPr>
                <a:defRPr/>
              </a:pPr>
              <a:t>17.03.2025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57F22A1-3A90-4142-832D-4DDF1B58DD48}" type="slidenum">
              <a:rPr lang="ru-RU" altLang="ru-RU"/>
              <a:pPr>
                <a:defRPr/>
              </a:pPr>
              <a:t>‹#›</a:t>
            </a:fld>
            <a:endParaRPr lang="ru-RU" altLang="ru-RU"/>
          </a:p>
        </p:txBody>
      </p:sp>
    </p:spTree>
    <p:extLst>
      <p:ext uri="{BB962C8B-B14F-4D97-AF65-F5344CB8AC3E}">
        <p14:creationId xmlns="" xmlns:p14="http://schemas.microsoft.com/office/powerpoint/2010/main" val="99667609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267E3BAA-A887-4A04-8E9F-255296DDA1DF}" type="datetimeFigureOut">
              <a:rPr lang="ru-RU"/>
              <a:pPr>
                <a:defRPr/>
              </a:pPr>
              <a:t>17.03.2025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8E55592-7404-4796-97F3-AEEEE0ACF24B}" type="slidenum">
              <a:rPr lang="ru-RU" altLang="ru-RU"/>
              <a:pPr>
                <a:defRPr/>
              </a:pPr>
              <a:t>‹#›</a:t>
            </a:fld>
            <a:endParaRPr lang="ru-RU" altLang="ru-RU"/>
          </a:p>
        </p:txBody>
      </p:sp>
    </p:spTree>
    <p:extLst>
      <p:ext uri="{BB962C8B-B14F-4D97-AF65-F5344CB8AC3E}">
        <p14:creationId xmlns="" xmlns:p14="http://schemas.microsoft.com/office/powerpoint/2010/main" val="142345505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1E653164-7564-442F-942C-A0C2C11A9600}" type="datetimeFigureOut">
              <a:rPr lang="ru-RU"/>
              <a:pPr>
                <a:defRPr/>
              </a:pPr>
              <a:t>17.03.2025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20C9524-6245-417B-9D74-277AEA6202C0}" type="slidenum">
              <a:rPr lang="ru-RU" altLang="ru-RU"/>
              <a:pPr>
                <a:defRPr/>
              </a:pPr>
              <a:t>‹#›</a:t>
            </a:fld>
            <a:endParaRPr lang="ru-RU" altLang="ru-RU"/>
          </a:p>
        </p:txBody>
      </p:sp>
    </p:spTree>
    <p:extLst>
      <p:ext uri="{BB962C8B-B14F-4D97-AF65-F5344CB8AC3E}">
        <p14:creationId xmlns="" xmlns:p14="http://schemas.microsoft.com/office/powerpoint/2010/main" val="139581560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387BEDF8-BEA1-49A9-9CEB-0F82B2C22366}" type="datetimeFigureOut">
              <a:rPr lang="ru-RU"/>
              <a:pPr>
                <a:defRPr/>
              </a:pPr>
              <a:t>17.03.2025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6104112-06A5-40DB-9E49-A93E132926CC}" type="slidenum">
              <a:rPr lang="ru-RU" altLang="ru-RU"/>
              <a:pPr>
                <a:defRPr/>
              </a:pPr>
              <a:t>‹#›</a:t>
            </a:fld>
            <a:endParaRPr lang="ru-RU" altLang="ru-RU"/>
          </a:p>
        </p:txBody>
      </p:sp>
    </p:spTree>
    <p:extLst>
      <p:ext uri="{BB962C8B-B14F-4D97-AF65-F5344CB8AC3E}">
        <p14:creationId xmlns="" xmlns:p14="http://schemas.microsoft.com/office/powerpoint/2010/main" val="1282695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71E834C-7997-4F63-BA3C-A605BA75622A}" type="datetimeFigureOut">
              <a:rPr lang="ru-RU"/>
              <a:pPr>
                <a:defRPr/>
              </a:pPr>
              <a:t>17.03.2025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F84D823-AB45-478F-A75B-1F4143549412}" type="slidenum">
              <a:rPr lang="ru-RU" altLang="ru-RU"/>
              <a:pPr>
                <a:defRPr/>
              </a:pPr>
              <a:t>‹#›</a:t>
            </a:fld>
            <a:endParaRPr lang="ru-RU" altLang="ru-RU"/>
          </a:p>
        </p:txBody>
      </p:sp>
    </p:spTree>
    <p:extLst>
      <p:ext uri="{BB962C8B-B14F-4D97-AF65-F5344CB8AC3E}">
        <p14:creationId xmlns="" xmlns:p14="http://schemas.microsoft.com/office/powerpoint/2010/main" val="252871613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1FBC810-2FC7-447B-90A7-2D338A5884AF}" type="datetimeFigureOut">
              <a:rPr lang="ru-RU"/>
              <a:pPr>
                <a:defRPr/>
              </a:pPr>
              <a:t>17.03.2025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E4F6A0D-D99E-4EBE-B4A9-BA3106DEE531}" type="slidenum">
              <a:rPr lang="ru-RU" altLang="ru-RU"/>
              <a:pPr>
                <a:defRPr/>
              </a:pPr>
              <a:t>‹#›</a:t>
            </a:fld>
            <a:endParaRPr lang="ru-RU" altLang="ru-RU"/>
          </a:p>
        </p:txBody>
      </p:sp>
    </p:spTree>
    <p:extLst>
      <p:ext uri="{BB962C8B-B14F-4D97-AF65-F5344CB8AC3E}">
        <p14:creationId xmlns="" xmlns:p14="http://schemas.microsoft.com/office/powerpoint/2010/main" val="178166935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AA74122D-2B25-4D71-A9FE-D9F62ACE12BC}" type="datetimeFigureOut">
              <a:rPr lang="ru-RU"/>
              <a:pPr>
                <a:defRPr/>
              </a:pPr>
              <a:t>17.03.2025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798C3C8-33BC-4499-B631-4A093148C413}" type="slidenum">
              <a:rPr lang="ru-RU" altLang="ru-RU"/>
              <a:pPr>
                <a:defRPr/>
              </a:pPr>
              <a:t>‹#›</a:t>
            </a:fld>
            <a:endParaRPr lang="ru-RU" altLang="ru-RU"/>
          </a:p>
        </p:txBody>
      </p:sp>
    </p:spTree>
    <p:extLst>
      <p:ext uri="{BB962C8B-B14F-4D97-AF65-F5344CB8AC3E}">
        <p14:creationId xmlns="" xmlns:p14="http://schemas.microsoft.com/office/powerpoint/2010/main" val="37645873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CE5996ED-81C6-4F74-A73A-A30D8F2FE8BA}" type="datetimeFigureOut">
              <a:rPr lang="ru-RU"/>
              <a:pPr>
                <a:defRPr/>
              </a:pPr>
              <a:t>17.03.2025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F7BAD8F-5161-4B72-B9C2-DB14F5A9D317}"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 Id="rId5" Type="http://schemas.openxmlformats.org/officeDocument/2006/relationships/image" Target="../media/image38.emf"/><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7.emf"/><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7.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oleObject" Target="../embeddings/oleObject5.bin"/><Relationship Id="rId7"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4.png"/><Relationship Id="rId5" Type="http://schemas.openxmlformats.org/officeDocument/2006/relationships/image" Target="../media/image60.emf"/><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oleObject" Target="../embeddings/oleObject7.bin"/><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emf"/><Relationship Id="rId10" Type="http://schemas.openxmlformats.org/officeDocument/2006/relationships/image" Target="../media/image70.png"/><Relationship Id="rId4" Type="http://schemas.openxmlformats.org/officeDocument/2006/relationships/oleObject" Target="../embeddings/oleObject8.bin"/><Relationship Id="rId9"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4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42.xml.rels><?xml version="1.0" encoding="UTF-8" standalone="yes"?>
<Relationships xmlns="http://schemas.openxmlformats.org/package/2006/relationships"><Relationship Id="rId8" Type="http://schemas.openxmlformats.org/officeDocument/2006/relationships/image" Target="../media/image91.emf"/><Relationship Id="rId13" Type="http://schemas.openxmlformats.org/officeDocument/2006/relationships/image" Target="../media/image96.png"/><Relationship Id="rId18" Type="http://schemas.openxmlformats.org/officeDocument/2006/relationships/image" Target="../media/image101.png"/><Relationship Id="rId3" Type="http://schemas.openxmlformats.org/officeDocument/2006/relationships/oleObject" Target="../embeddings/oleObject22.bin"/><Relationship Id="rId7" Type="http://schemas.openxmlformats.org/officeDocument/2006/relationships/image" Target="../media/image90.emf"/><Relationship Id="rId12" Type="http://schemas.openxmlformats.org/officeDocument/2006/relationships/image" Target="../media/image95.png"/><Relationship Id="rId17" Type="http://schemas.openxmlformats.org/officeDocument/2006/relationships/image" Target="../media/image100.png"/><Relationship Id="rId2" Type="http://schemas.openxmlformats.org/officeDocument/2006/relationships/slideLayout" Target="../slideLayouts/slideLayout7.xml"/><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vmlDrawing" Target="../drawings/vmlDrawing9.vml"/><Relationship Id="rId6" Type="http://schemas.openxmlformats.org/officeDocument/2006/relationships/image" Target="../media/image89.emf"/><Relationship Id="rId11" Type="http://schemas.openxmlformats.org/officeDocument/2006/relationships/image" Target="../media/image94.png"/><Relationship Id="rId5" Type="http://schemas.openxmlformats.org/officeDocument/2006/relationships/image" Target="../media/image88.emf"/><Relationship Id="rId15" Type="http://schemas.openxmlformats.org/officeDocument/2006/relationships/image" Target="../media/image98.png"/><Relationship Id="rId10" Type="http://schemas.openxmlformats.org/officeDocument/2006/relationships/image" Target="../media/image93.png"/><Relationship Id="rId19" Type="http://schemas.openxmlformats.org/officeDocument/2006/relationships/image" Target="../media/image102.png"/><Relationship Id="rId4" Type="http://schemas.openxmlformats.org/officeDocument/2006/relationships/image" Target="../media/image87.emf"/><Relationship Id="rId9" Type="http://schemas.openxmlformats.org/officeDocument/2006/relationships/image" Target="../media/image92.png"/><Relationship Id="rId14" Type="http://schemas.openxmlformats.org/officeDocument/2006/relationships/image" Target="../media/image97.png"/></Relationships>
</file>

<file path=ppt/slides/_rels/slide43.xml.rels><?xml version="1.0" encoding="UTF-8" standalone="yes"?>
<Relationships xmlns="http://schemas.openxmlformats.org/package/2006/relationships"><Relationship Id="rId8" Type="http://schemas.openxmlformats.org/officeDocument/2006/relationships/image" Target="../media/image109.emf"/><Relationship Id="rId13" Type="http://schemas.openxmlformats.org/officeDocument/2006/relationships/image" Target="../media/image114.png"/><Relationship Id="rId18" Type="http://schemas.openxmlformats.org/officeDocument/2006/relationships/image" Target="../media/image119.png"/><Relationship Id="rId3" Type="http://schemas.openxmlformats.org/officeDocument/2006/relationships/oleObject" Target="../embeddings/oleObject23.bin"/><Relationship Id="rId21" Type="http://schemas.openxmlformats.org/officeDocument/2006/relationships/image" Target="../media/image122.png"/><Relationship Id="rId7" Type="http://schemas.openxmlformats.org/officeDocument/2006/relationships/image" Target="../media/image108.emf"/><Relationship Id="rId12" Type="http://schemas.openxmlformats.org/officeDocument/2006/relationships/image" Target="../media/image113.png"/><Relationship Id="rId17" Type="http://schemas.openxmlformats.org/officeDocument/2006/relationships/image" Target="../media/image118.png"/><Relationship Id="rId2" Type="http://schemas.openxmlformats.org/officeDocument/2006/relationships/slideLayout" Target="../slideLayouts/slideLayout7.xml"/><Relationship Id="rId16" Type="http://schemas.openxmlformats.org/officeDocument/2006/relationships/image" Target="../media/image117.png"/><Relationship Id="rId20" Type="http://schemas.openxmlformats.org/officeDocument/2006/relationships/image" Target="../media/image121.png"/><Relationship Id="rId1" Type="http://schemas.openxmlformats.org/officeDocument/2006/relationships/vmlDrawing" Target="../drawings/vmlDrawing10.vml"/><Relationship Id="rId6" Type="http://schemas.openxmlformats.org/officeDocument/2006/relationships/image" Target="../media/image107.emf"/><Relationship Id="rId11" Type="http://schemas.openxmlformats.org/officeDocument/2006/relationships/image" Target="../media/image112.png"/><Relationship Id="rId5" Type="http://schemas.openxmlformats.org/officeDocument/2006/relationships/image" Target="../media/image106.emf"/><Relationship Id="rId15" Type="http://schemas.openxmlformats.org/officeDocument/2006/relationships/image" Target="../media/image116.png"/><Relationship Id="rId23" Type="http://schemas.openxmlformats.org/officeDocument/2006/relationships/image" Target="../media/image124.png"/><Relationship Id="rId10" Type="http://schemas.openxmlformats.org/officeDocument/2006/relationships/image" Target="../media/image111.png"/><Relationship Id="rId19" Type="http://schemas.openxmlformats.org/officeDocument/2006/relationships/image" Target="../media/image120.png"/><Relationship Id="rId4" Type="http://schemas.openxmlformats.org/officeDocument/2006/relationships/image" Target="../media/image105.emf"/><Relationship Id="rId9" Type="http://schemas.openxmlformats.org/officeDocument/2006/relationships/image" Target="../media/image110.png"/><Relationship Id="rId14" Type="http://schemas.openxmlformats.org/officeDocument/2006/relationships/image" Target="../media/image115.png"/><Relationship Id="rId22" Type="http://schemas.openxmlformats.org/officeDocument/2006/relationships/image" Target="../media/image123.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26.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29.emf"/><Relationship Id="rId4" Type="http://schemas.openxmlformats.org/officeDocument/2006/relationships/oleObject" Target="../embeddings/oleObject26.bin"/></Relationships>
</file>

<file path=ppt/slides/_rels/slide4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33.emf"/></Relationships>
</file>

<file path=ppt/slides/_rels/slide48.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emf"/><Relationship Id="rId7" Type="http://schemas.openxmlformats.org/officeDocument/2006/relationships/image" Target="../media/image139.png"/><Relationship Id="rId2" Type="http://schemas.openxmlformats.org/officeDocument/2006/relationships/image" Target="../media/image134.emf"/><Relationship Id="rId1" Type="http://schemas.openxmlformats.org/officeDocument/2006/relationships/slideLayout" Target="../slideLayouts/slideLayout7.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0" Type="http://schemas.openxmlformats.org/officeDocument/2006/relationships/image" Target="../media/image142.png"/><Relationship Id="rId4" Type="http://schemas.openxmlformats.org/officeDocument/2006/relationships/image" Target="../media/image136.emf"/><Relationship Id="rId9" Type="http://schemas.openxmlformats.org/officeDocument/2006/relationships/image" Target="../media/image141.png"/></Relationships>
</file>

<file path=ppt/slides/_rels/slide49.x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image" Target="../media/image144.emf"/><Relationship Id="rId1" Type="http://schemas.openxmlformats.org/officeDocument/2006/relationships/slideLayout" Target="../slideLayouts/slideLayout7.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159.png"/><Relationship Id="rId3" Type="http://schemas.openxmlformats.org/officeDocument/2006/relationships/image" Target="../media/image150.emf"/><Relationship Id="rId7" Type="http://schemas.openxmlformats.org/officeDocument/2006/relationships/image" Target="../media/image153.png"/><Relationship Id="rId12" Type="http://schemas.openxmlformats.org/officeDocument/2006/relationships/image" Target="../media/image158.png"/><Relationship Id="rId17" Type="http://schemas.openxmlformats.org/officeDocument/2006/relationships/image" Target="../media/image163.png"/><Relationship Id="rId2" Type="http://schemas.openxmlformats.org/officeDocument/2006/relationships/image" Target="../media/image149.emf"/><Relationship Id="rId16" Type="http://schemas.openxmlformats.org/officeDocument/2006/relationships/image" Target="../media/image162.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157.png"/><Relationship Id="rId5" Type="http://schemas.openxmlformats.org/officeDocument/2006/relationships/image" Target="../media/image152.emf"/><Relationship Id="rId15" Type="http://schemas.openxmlformats.org/officeDocument/2006/relationships/image" Target="../media/image161.png"/><Relationship Id="rId10" Type="http://schemas.openxmlformats.org/officeDocument/2006/relationships/image" Target="../media/image156.png"/><Relationship Id="rId4" Type="http://schemas.openxmlformats.org/officeDocument/2006/relationships/image" Target="../media/image151.emf"/><Relationship Id="rId9" Type="http://schemas.openxmlformats.org/officeDocument/2006/relationships/image" Target="../media/image155.png"/><Relationship Id="rId14" Type="http://schemas.openxmlformats.org/officeDocument/2006/relationships/image" Target="../media/image160.png"/></Relationships>
</file>

<file path=ppt/slides/_rels/slide51.xml.rels><?xml version="1.0" encoding="UTF-8" standalone="yes"?>
<Relationships xmlns="http://schemas.openxmlformats.org/package/2006/relationships"><Relationship Id="rId3" Type="http://schemas.openxmlformats.org/officeDocument/2006/relationships/image" Target="../media/image165.emf"/><Relationship Id="rId2" Type="http://schemas.openxmlformats.org/officeDocument/2006/relationships/image" Target="../media/image164.png"/><Relationship Id="rId1" Type="http://schemas.openxmlformats.org/officeDocument/2006/relationships/slideLayout" Target="../slideLayouts/slideLayout7.xml"/><Relationship Id="rId6" Type="http://schemas.openxmlformats.org/officeDocument/2006/relationships/image" Target="../media/image168.emf"/><Relationship Id="rId5" Type="http://schemas.openxmlformats.org/officeDocument/2006/relationships/image" Target="../media/image167.emf"/><Relationship Id="rId4" Type="http://schemas.openxmlformats.org/officeDocument/2006/relationships/image" Target="../media/image166.emf"/></Relationships>
</file>

<file path=ppt/slides/_rels/slide52.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863600" y="765175"/>
            <a:ext cx="7416800" cy="5399088"/>
          </a:xfrm>
        </p:spPr>
        <p:txBody>
          <a:bodyPr/>
          <a:lstStyle/>
          <a:p>
            <a:pPr eaLnBrk="1" hangingPunct="1"/>
            <a:r>
              <a:rPr lang="ru-RU" altLang="ru-RU" sz="3600" dirty="0" smtClean="0">
                <a:latin typeface="Times New Roman" panose="02020603050405020304" pitchFamily="18" charset="0"/>
                <a:cs typeface="Times New Roman" panose="02020603050405020304" pitchFamily="18" charset="0"/>
              </a:rPr>
              <a:t/>
            </a:r>
            <a:br>
              <a:rPr lang="ru-RU" altLang="ru-RU" sz="3600" dirty="0" smtClean="0">
                <a:latin typeface="Times New Roman" panose="02020603050405020304" pitchFamily="18" charset="0"/>
                <a:cs typeface="Times New Roman" panose="02020603050405020304" pitchFamily="18" charset="0"/>
              </a:rPr>
            </a:br>
            <a:r>
              <a:rPr lang="ru-RU" altLang="ru-RU" sz="3600" dirty="0">
                <a:latin typeface="Times New Roman" panose="02020603050405020304" pitchFamily="18" charset="0"/>
                <a:cs typeface="Times New Roman" panose="02020603050405020304" pitchFamily="18" charset="0"/>
              </a:rPr>
              <a:t/>
            </a:r>
            <a:br>
              <a:rPr lang="ru-RU" altLang="ru-RU" sz="3600" dirty="0">
                <a:latin typeface="Times New Roman" panose="02020603050405020304" pitchFamily="18" charset="0"/>
                <a:cs typeface="Times New Roman" panose="02020603050405020304" pitchFamily="18" charset="0"/>
              </a:rPr>
            </a:br>
            <a:r>
              <a:rPr lang="ru-RU" altLang="ru-RU" sz="3600" dirty="0" smtClean="0">
                <a:latin typeface="Times New Roman" panose="02020603050405020304" pitchFamily="18" charset="0"/>
                <a:cs typeface="Times New Roman" panose="02020603050405020304" pitchFamily="18" charset="0"/>
              </a:rPr>
              <a:t/>
            </a:r>
            <a:br>
              <a:rPr lang="ru-RU" altLang="ru-RU" sz="3600" dirty="0" smtClean="0">
                <a:latin typeface="Times New Roman" panose="02020603050405020304" pitchFamily="18" charset="0"/>
                <a:cs typeface="Times New Roman" panose="02020603050405020304" pitchFamily="18" charset="0"/>
              </a:rPr>
            </a:br>
            <a:r>
              <a:rPr lang="ru-RU" altLang="ru-RU" sz="3600" dirty="0" smtClean="0">
                <a:latin typeface="Times New Roman" panose="02020603050405020304" pitchFamily="18" charset="0"/>
                <a:cs typeface="Times New Roman" panose="02020603050405020304" pitchFamily="18" charset="0"/>
              </a:rPr>
              <a:t>Лекция </a:t>
            </a:r>
            <a:r>
              <a:rPr lang="ru-RU" altLang="ru-RU" sz="3600" dirty="0" smtClean="0">
                <a:latin typeface="Times New Roman" panose="02020603050405020304" pitchFamily="18" charset="0"/>
                <a:cs typeface="Times New Roman" panose="02020603050405020304" pitchFamily="18" charset="0"/>
              </a:rPr>
              <a:t>6.</a:t>
            </a:r>
            <a:r>
              <a:rPr lang="ru-RU" altLang="ru-RU" sz="3600" dirty="0">
                <a:latin typeface="Times New Roman" panose="02020603050405020304" pitchFamily="18" charset="0"/>
                <a:cs typeface="Times New Roman" panose="02020603050405020304" pitchFamily="18" charset="0"/>
              </a:rPr>
              <a:t/>
            </a:r>
            <a:br>
              <a:rPr lang="ru-RU" altLang="ru-RU" sz="3600" dirty="0">
                <a:latin typeface="Times New Roman" panose="02020603050405020304" pitchFamily="18" charset="0"/>
                <a:cs typeface="Times New Roman" panose="02020603050405020304" pitchFamily="18" charset="0"/>
              </a:rPr>
            </a:br>
            <a:r>
              <a:rPr lang="ru-RU" altLang="ru-RU" sz="3600" dirty="0">
                <a:latin typeface="Times New Roman" panose="02020603050405020304" pitchFamily="18" charset="0"/>
                <a:cs typeface="Times New Roman" panose="02020603050405020304" pitchFamily="18" charset="0"/>
              </a:rPr>
              <a:t> Элементы теории гравитационного поля</a:t>
            </a:r>
            <a:br>
              <a:rPr lang="ru-RU" altLang="ru-RU" sz="3600" dirty="0">
                <a:latin typeface="Times New Roman" panose="02020603050405020304" pitchFamily="18" charset="0"/>
                <a:cs typeface="Times New Roman" panose="02020603050405020304" pitchFamily="18" charset="0"/>
              </a:rPr>
            </a:br>
            <a:r>
              <a:rPr lang="ru-RU" altLang="ru-RU" sz="3600" dirty="0">
                <a:latin typeface="Times New Roman" panose="02020603050405020304" pitchFamily="18" charset="0"/>
                <a:cs typeface="Times New Roman" panose="02020603050405020304" pitchFamily="18" charset="0"/>
              </a:rPr>
              <a:t/>
            </a:r>
            <a:br>
              <a:rPr lang="ru-RU" altLang="ru-RU" sz="3600" dirty="0">
                <a:latin typeface="Times New Roman" panose="02020603050405020304" pitchFamily="18" charset="0"/>
                <a:cs typeface="Times New Roman" panose="02020603050405020304" pitchFamily="18" charset="0"/>
              </a:rPr>
            </a:br>
            <a:r>
              <a:rPr lang="ru-RU" altLang="ru-RU" sz="2800" dirty="0">
                <a:latin typeface="Times New Roman" panose="02020603050405020304" pitchFamily="18" charset="0"/>
                <a:cs typeface="Times New Roman" panose="02020603050405020304" pitchFamily="18" charset="0"/>
              </a:rPr>
              <a:t>Лекцию подготовил</a:t>
            </a:r>
            <a:r>
              <a:rPr lang="ru-RU" altLang="ru-RU" sz="2800" dirty="0">
                <a:solidFill>
                  <a:srgbClr val="7F7F7F"/>
                </a:solidFill>
                <a:latin typeface="Times New Roman" panose="02020603050405020304" pitchFamily="18" charset="0"/>
                <a:cs typeface="Times New Roman" panose="02020603050405020304" pitchFamily="18" charset="0"/>
              </a:rPr>
              <a:t> </a:t>
            </a:r>
            <a:r>
              <a:rPr lang="ru-RU" altLang="ru-RU" sz="2800" dirty="0">
                <a:latin typeface="Times New Roman" panose="02020603050405020304" pitchFamily="18" charset="0"/>
                <a:cs typeface="Times New Roman" panose="02020603050405020304" pitchFamily="18" charset="0"/>
              </a:rPr>
              <a:t>доцент кафедры общей физики Чувашского государственного университета имени И.Н. Ульянова </a:t>
            </a:r>
            <a:br>
              <a:rPr lang="ru-RU" altLang="ru-RU" sz="2800" dirty="0">
                <a:latin typeface="Times New Roman" panose="02020603050405020304" pitchFamily="18" charset="0"/>
                <a:cs typeface="Times New Roman" panose="02020603050405020304" pitchFamily="18" charset="0"/>
              </a:rPr>
            </a:br>
            <a:r>
              <a:rPr lang="ru-RU" altLang="ru-RU" sz="2800" dirty="0">
                <a:latin typeface="Times New Roman" panose="02020603050405020304" pitchFamily="18" charset="0"/>
                <a:cs typeface="Times New Roman" panose="02020603050405020304" pitchFamily="18" charset="0"/>
              </a:rPr>
              <a:t>Сорокин Геннадий Михайлович</a:t>
            </a:r>
            <a:r>
              <a:rPr lang="ru-RU" altLang="ru-RU" sz="3600" dirty="0">
                <a:latin typeface="Times New Roman" panose="02020603050405020304" pitchFamily="18" charset="0"/>
                <a:cs typeface="Times New Roman" panose="02020603050405020304" pitchFamily="18" charset="0"/>
              </a:rPr>
              <a:t/>
            </a:r>
            <a:br>
              <a:rPr lang="ru-RU" altLang="ru-RU" sz="3600" dirty="0">
                <a:latin typeface="Times New Roman" panose="02020603050405020304" pitchFamily="18" charset="0"/>
                <a:cs typeface="Times New Roman" panose="02020603050405020304" pitchFamily="18" charset="0"/>
              </a:rPr>
            </a:br>
            <a:r>
              <a:rPr lang="ru-RU" altLang="ru-RU" sz="3600" dirty="0">
                <a:latin typeface="Times New Roman" panose="02020603050405020304" pitchFamily="18" charset="0"/>
                <a:cs typeface="Times New Roman" panose="02020603050405020304" pitchFamily="18" charset="0"/>
              </a:rPr>
              <a:t/>
            </a:r>
            <a:br>
              <a:rPr lang="ru-RU" altLang="ru-RU" sz="3600" dirty="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2025 </a:t>
            </a:r>
            <a:r>
              <a:rPr lang="ru-RU" altLang="ru-RU" sz="2400" dirty="0">
                <a:latin typeface="Times New Roman" panose="02020603050405020304" pitchFamily="18" charset="0"/>
                <a:cs typeface="Times New Roman" panose="02020603050405020304" pitchFamily="18" charset="0"/>
              </a:rPr>
              <a:t>год</a:t>
            </a:r>
            <a:endParaRPr lang="ru-RU" altLang="ru-RU" sz="3600" dirty="0">
              <a:latin typeface="Times New Roman" panose="02020603050405020304" pitchFamily="18" charset="0"/>
              <a:cs typeface="Times New Roman" panose="02020603050405020304" pitchFamily="18" charset="0"/>
            </a:endParaRPr>
          </a:p>
        </p:txBody>
      </p:sp>
      <p:pic>
        <p:nvPicPr>
          <p:cNvPr id="3" name="Picture 5"/>
          <p:cNvPicPr>
            <a:picLocks noChangeAspect="1" noChangeArrowheads="1"/>
          </p:cNvPicPr>
          <p:nvPr/>
        </p:nvPicPr>
        <p:blipFill>
          <a:blip r:embed="rId2" cstate="print"/>
          <a:srcRect/>
          <a:stretch>
            <a:fillRect/>
          </a:stretch>
        </p:blipFill>
        <p:spPr bwMode="auto">
          <a:xfrm>
            <a:off x="7092280" y="188640"/>
            <a:ext cx="1728192" cy="1487558"/>
          </a:xfrm>
          <a:prstGeom prst="rect">
            <a:avLst/>
          </a:prstGeom>
          <a:noFill/>
          <a:ln w="9525">
            <a:noFill/>
            <a:miter lim="800000"/>
            <a:headEnd/>
            <a:tailEnd/>
          </a:ln>
          <a:effectLst/>
        </p:spPr>
      </p:pic>
      <p:sp>
        <p:nvSpPr>
          <p:cNvPr id="2" name="Прямоугольник 1"/>
          <p:cNvSpPr/>
          <p:nvPr/>
        </p:nvSpPr>
        <p:spPr>
          <a:xfrm>
            <a:off x="683568" y="0"/>
            <a:ext cx="6174432" cy="1815882"/>
          </a:xfrm>
          <a:prstGeom prst="rect">
            <a:avLst/>
          </a:prstGeom>
        </p:spPr>
        <p:txBody>
          <a:bodyPr wrap="square">
            <a:spAutoFit/>
          </a:bodyPr>
          <a:lstStyle/>
          <a:p>
            <a:r>
              <a:rPr lang="ru-RU" altLang="ru-RU" sz="2800" dirty="0">
                <a:latin typeface="Times New Roman" panose="02020603050405020304" pitchFamily="18" charset="0"/>
                <a:cs typeface="Times New Roman" panose="02020603050405020304" pitchFamily="18" charset="0"/>
              </a:rPr>
              <a:t>Чувашский государственный университет</a:t>
            </a:r>
            <a:br>
              <a:rPr lang="ru-RU" altLang="ru-RU" sz="2800" dirty="0">
                <a:latin typeface="Times New Roman" panose="02020603050405020304" pitchFamily="18" charset="0"/>
                <a:cs typeface="Times New Roman" panose="02020603050405020304" pitchFamily="18" charset="0"/>
              </a:rPr>
            </a:br>
            <a:r>
              <a:rPr lang="ru-RU" altLang="ru-RU" sz="2800" dirty="0">
                <a:latin typeface="Times New Roman" panose="02020603050405020304" pitchFamily="18" charset="0"/>
                <a:cs typeface="Times New Roman" panose="02020603050405020304" pitchFamily="18" charset="0"/>
              </a:rPr>
              <a:t>Раритетная лаборатория физики</a:t>
            </a:r>
            <a:br>
              <a:rPr lang="ru-RU" altLang="ru-RU" sz="2800" dirty="0">
                <a:latin typeface="Times New Roman" panose="02020603050405020304" pitchFamily="18" charset="0"/>
                <a:cs typeface="Times New Roman" panose="02020603050405020304" pitchFamily="18" charset="0"/>
              </a:rPr>
            </a:br>
            <a:r>
              <a:rPr lang="ru-RU" altLang="ru-RU" sz="2800" dirty="0">
                <a:latin typeface="Times New Roman" panose="02020603050405020304" pitchFamily="18" charset="0"/>
                <a:cs typeface="Times New Roman" panose="02020603050405020304" pitchFamily="18" charset="0"/>
              </a:rPr>
              <a:t>		</a:t>
            </a:r>
            <a:r>
              <a:rPr lang="en-US" altLang="ru-RU" sz="2800" dirty="0" smtClean="0">
                <a:latin typeface="Times New Roman" panose="02020603050405020304" pitchFamily="18" charset="0"/>
                <a:cs typeface="Times New Roman" panose="02020603050405020304" pitchFamily="18" charset="0"/>
              </a:rPr>
              <a:t>clmc.chuvsu.ru</a:t>
            </a:r>
            <a:endParaRPr lang="ru-RU" sz="280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r>
              <a:rPr lang="ru-RU" altLang="ru-RU" sz="2800" dirty="0">
                <a:latin typeface="Times New Roman" panose="02020603050405020304" pitchFamily="18" charset="0"/>
                <a:cs typeface="Times New Roman" panose="02020603050405020304" pitchFamily="18" charset="0"/>
              </a:rPr>
              <a:t>Третий закон Кеплера</a:t>
            </a:r>
          </a:p>
        </p:txBody>
      </p:sp>
      <p:sp>
        <p:nvSpPr>
          <p:cNvPr id="10243" name="TextBox 1"/>
          <p:cNvSpPr txBox="1">
            <a:spLocks noChangeArrowheads="1"/>
          </p:cNvSpPr>
          <p:nvPr/>
        </p:nvSpPr>
        <p:spPr bwMode="auto">
          <a:xfrm>
            <a:off x="911225" y="1628775"/>
            <a:ext cx="732155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400">
                <a:latin typeface="Times New Roman" panose="02020603050405020304" pitchFamily="18" charset="0"/>
                <a:cs typeface="Times New Roman" panose="02020603050405020304" pitchFamily="18" charset="0"/>
              </a:rPr>
              <a:t>Квадраты периодов обращения планет вокруг Солнца </a:t>
            </a:r>
          </a:p>
          <a:p>
            <a:pPr algn="ctr">
              <a:spcBef>
                <a:spcPct val="0"/>
              </a:spcBef>
              <a:buFontTx/>
              <a:buNone/>
            </a:pPr>
            <a:r>
              <a:rPr lang="ru-RU" altLang="ru-RU" sz="2400">
                <a:latin typeface="Times New Roman" panose="02020603050405020304" pitchFamily="18" charset="0"/>
                <a:cs typeface="Times New Roman" panose="02020603050405020304" pitchFamily="18" charset="0"/>
              </a:rPr>
              <a:t>относятся как кубы больших полуосей их орбит.  </a:t>
            </a:r>
          </a:p>
        </p:txBody>
      </p:sp>
      <p:pic>
        <p:nvPicPr>
          <p:cNvPr id="10244" name="Рисунок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459038"/>
            <a:ext cx="9144000" cy="4398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5" name="Рисунок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04248" y="5013176"/>
            <a:ext cx="1751633" cy="1371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1258888" y="404813"/>
            <a:ext cx="7046912"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sz="2400">
                <a:latin typeface="Times New Roman" panose="02020603050405020304" pitchFamily="18" charset="0"/>
                <a:cs typeface="Times New Roman" panose="02020603050405020304" pitchFamily="18" charset="0"/>
              </a:rPr>
              <a:t>Рассмотрим планету в двух положениях: перигелий </a:t>
            </a:r>
          </a:p>
          <a:p>
            <a:pPr>
              <a:spcBef>
                <a:spcPct val="0"/>
              </a:spcBef>
              <a:buFontTx/>
              <a:buNone/>
            </a:pPr>
            <a:r>
              <a:rPr lang="ru-RU" sz="2400">
                <a:latin typeface="Times New Roman" panose="02020603050405020304" pitchFamily="18" charset="0"/>
                <a:cs typeface="Times New Roman" panose="02020603050405020304" pitchFamily="18" charset="0"/>
              </a:rPr>
              <a:t>           скоростью     и афелий скоростью </a:t>
            </a:r>
          </a:p>
        </p:txBody>
      </p:sp>
      <p:sp>
        <p:nvSpPr>
          <p:cNvPr id="11267" name="TextBox 6"/>
          <p:cNvSpPr txBox="1">
            <a:spLocks noChangeArrowheads="1"/>
          </p:cNvSpPr>
          <p:nvPr/>
        </p:nvSpPr>
        <p:spPr bwMode="auto">
          <a:xfrm flipH="1">
            <a:off x="790575" y="1554163"/>
            <a:ext cx="5786438" cy="3786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sz="2400">
                <a:latin typeface="Times New Roman" panose="02020603050405020304" pitchFamily="18" charset="0"/>
                <a:cs typeface="Times New Roman" panose="02020603050405020304" pitchFamily="18" charset="0"/>
              </a:rPr>
              <a:t>По ЗСИ и ЗСЭ</a:t>
            </a:r>
          </a:p>
          <a:p>
            <a:pPr>
              <a:spcBef>
                <a:spcPct val="0"/>
              </a:spcBef>
              <a:buFontTx/>
              <a:buNone/>
            </a:pP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M</a:t>
            </a:r>
            <a:r>
              <a:rPr lang="en-US" sz="2400">
                <a:latin typeface="Times New Roman" panose="02020603050405020304" pitchFamily="18" charset="0"/>
                <a:cs typeface="Times New Roman" panose="02020603050405020304" pitchFamily="18" charset="0"/>
              </a:rPr>
              <a:t> —</a:t>
            </a:r>
            <a:r>
              <a:rPr lang="ru-RU" sz="2400">
                <a:latin typeface="Times New Roman" panose="02020603050405020304" pitchFamily="18" charset="0"/>
                <a:cs typeface="Times New Roman" panose="02020603050405020304" pitchFamily="18" charset="0"/>
              </a:rPr>
              <a:t> масса Солнца) </a:t>
            </a:r>
          </a:p>
          <a:p>
            <a:pPr>
              <a:spcBef>
                <a:spcPct val="0"/>
              </a:spcBef>
              <a:buFontTx/>
              <a:buNone/>
            </a:pPr>
            <a:endParaRPr lang="ru-RU" sz="2400">
              <a:latin typeface="Times New Roman" panose="02020603050405020304" pitchFamily="18" charset="0"/>
              <a:cs typeface="Times New Roman" panose="02020603050405020304" pitchFamily="18" charset="0"/>
            </a:endParaRPr>
          </a:p>
          <a:p>
            <a:pPr>
              <a:spcBef>
                <a:spcPct val="0"/>
              </a:spcBef>
              <a:buFontTx/>
              <a:buNone/>
            </a:pPr>
            <a:endParaRPr lang="ru-RU" sz="2400">
              <a:latin typeface="Times New Roman" panose="02020603050405020304" pitchFamily="18" charset="0"/>
              <a:cs typeface="Times New Roman" panose="02020603050405020304" pitchFamily="18" charset="0"/>
            </a:endParaRPr>
          </a:p>
          <a:p>
            <a:pPr>
              <a:spcBef>
                <a:spcPct val="0"/>
              </a:spcBef>
              <a:buFontTx/>
              <a:buNone/>
            </a:pPr>
            <a:endParaRPr lang="ru-RU" sz="2400">
              <a:latin typeface="Times New Roman" panose="02020603050405020304" pitchFamily="18" charset="0"/>
              <a:cs typeface="Times New Roman" panose="02020603050405020304" pitchFamily="18" charset="0"/>
            </a:endParaRPr>
          </a:p>
          <a:p>
            <a:pPr>
              <a:spcBef>
                <a:spcPct val="0"/>
              </a:spcBef>
              <a:buFontTx/>
              <a:buNone/>
            </a:pPr>
            <a:r>
              <a:rPr lang="ru-RU" sz="2400">
                <a:latin typeface="Times New Roman" panose="02020603050405020304" pitchFamily="18" charset="0"/>
                <a:cs typeface="Times New Roman" panose="02020603050405020304" pitchFamily="18" charset="0"/>
              </a:rPr>
              <a:t>                        Отсюда</a:t>
            </a:r>
          </a:p>
          <a:p>
            <a:pPr>
              <a:spcBef>
                <a:spcPct val="0"/>
              </a:spcBef>
              <a:buFontTx/>
              <a:buNone/>
            </a:pPr>
            <a:endParaRPr lang="ru-RU" sz="2400">
              <a:latin typeface="Times New Roman" panose="02020603050405020304" pitchFamily="18" charset="0"/>
              <a:cs typeface="Times New Roman" panose="02020603050405020304" pitchFamily="18" charset="0"/>
            </a:endParaRPr>
          </a:p>
          <a:p>
            <a:pPr>
              <a:spcBef>
                <a:spcPct val="0"/>
              </a:spcBef>
              <a:buFontTx/>
              <a:buNone/>
            </a:pPr>
            <a:endParaRPr lang="ru-RU" sz="2400">
              <a:latin typeface="Times New Roman" panose="02020603050405020304" pitchFamily="18" charset="0"/>
              <a:cs typeface="Times New Roman" panose="02020603050405020304" pitchFamily="18" charset="0"/>
            </a:endParaRPr>
          </a:p>
          <a:p>
            <a:pPr>
              <a:spcBef>
                <a:spcPct val="0"/>
              </a:spcBef>
              <a:buFontTx/>
              <a:buNone/>
            </a:pPr>
            <a:endParaRPr lang="ru-RU" sz="2400">
              <a:latin typeface="Times New Roman" panose="02020603050405020304" pitchFamily="18" charset="0"/>
              <a:cs typeface="Times New Roman" panose="02020603050405020304" pitchFamily="18" charset="0"/>
            </a:endParaRPr>
          </a:p>
          <a:p>
            <a:pPr>
              <a:spcBef>
                <a:spcPct val="0"/>
              </a:spcBef>
              <a:buFontTx/>
              <a:buNone/>
            </a:pPr>
            <a:r>
              <a:rPr lang="ru-RU" sz="2400">
                <a:latin typeface="Times New Roman" panose="02020603050405020304" pitchFamily="18" charset="0"/>
                <a:cs typeface="Times New Roman" panose="02020603050405020304" pitchFamily="18" charset="0"/>
              </a:rPr>
              <a:t>     Секторная скорость:</a:t>
            </a:r>
          </a:p>
        </p:txBody>
      </p:sp>
      <p:pic>
        <p:nvPicPr>
          <p:cNvPr id="11268" name="Рисунок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67063" y="1427163"/>
            <a:ext cx="5942012"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9" name="Рисунок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8500" y="2065338"/>
            <a:ext cx="5942013" cy="931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0" name="Рисунок 1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90575" y="801688"/>
            <a:ext cx="5942013"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1" name="Рисунок 1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14763" y="793750"/>
            <a:ext cx="5942012"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2" name="Рисунок 1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124075" y="3051175"/>
            <a:ext cx="5942013" cy="1211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3" name="Рисунок 20"/>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843213" y="4581525"/>
            <a:ext cx="5942012" cy="1211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1322388" y="333375"/>
            <a:ext cx="649922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sz="2400">
                <a:latin typeface="Times New Roman" panose="02020603050405020304" pitchFamily="18" charset="0"/>
                <a:cs typeface="Times New Roman" panose="02020603050405020304" pitchFamily="18" charset="0"/>
              </a:rPr>
              <a:t>Выразим площадь эллипса разными способами:</a:t>
            </a:r>
          </a:p>
          <a:p>
            <a:pPr algn="ctr">
              <a:spcBef>
                <a:spcPct val="0"/>
              </a:spcBef>
              <a:buFontTx/>
              <a:buNone/>
            </a:pPr>
            <a:r>
              <a:rPr lang="en-US" sz="2400" i="1">
                <a:latin typeface="Times New Roman" panose="02020603050405020304" pitchFamily="18" charset="0"/>
                <a:cs typeface="Times New Roman" panose="02020603050405020304" pitchFamily="18" charset="0"/>
              </a:rPr>
              <a:t>a </a:t>
            </a:r>
            <a:r>
              <a:rPr lang="ru-RU" sz="2400" i="1">
                <a:latin typeface="Times New Roman" panose="02020603050405020304" pitchFamily="18" charset="0"/>
                <a:cs typeface="Times New Roman" panose="02020603050405020304" pitchFamily="18" charset="0"/>
              </a:rPr>
              <a:t>— </a:t>
            </a:r>
            <a:r>
              <a:rPr lang="ru-RU" sz="2400">
                <a:latin typeface="Times New Roman" panose="02020603050405020304" pitchFamily="18" charset="0"/>
                <a:cs typeface="Times New Roman" panose="02020603050405020304" pitchFamily="18" charset="0"/>
              </a:rPr>
              <a:t>большая полуось</a:t>
            </a:r>
            <a:r>
              <a:rPr lang="ru-RU" sz="2400" i="1">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b — </a:t>
            </a:r>
            <a:r>
              <a:rPr lang="ru-RU" sz="2400">
                <a:latin typeface="Times New Roman" panose="02020603050405020304" pitchFamily="18" charset="0"/>
                <a:cs typeface="Times New Roman" panose="02020603050405020304" pitchFamily="18" charset="0"/>
              </a:rPr>
              <a:t>малая полуось</a:t>
            </a:r>
          </a:p>
        </p:txBody>
      </p:sp>
      <p:pic>
        <p:nvPicPr>
          <p:cNvPr id="12291" name="Рисунок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00200" y="1268413"/>
            <a:ext cx="5943600" cy="1211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2" name="TextBox 5"/>
          <p:cNvSpPr txBox="1">
            <a:spLocks noChangeArrowheads="1"/>
          </p:cNvSpPr>
          <p:nvPr/>
        </p:nvSpPr>
        <p:spPr bwMode="auto">
          <a:xfrm flipH="1">
            <a:off x="1258888" y="2608263"/>
            <a:ext cx="6626225"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sz="2400">
                <a:solidFill>
                  <a:srgbClr val="202122"/>
                </a:solidFill>
                <a:latin typeface="Times New Roman" panose="02020603050405020304" pitchFamily="18" charset="0"/>
                <a:cs typeface="Times New Roman" panose="02020603050405020304" pitchFamily="18" charset="0"/>
              </a:rPr>
              <a:t>Для дальнейших преобразований воспользуемся геометрическими свойствами эллипса:</a:t>
            </a:r>
            <a:endParaRPr lang="ru-RU" sz="2400">
              <a:latin typeface="Times New Roman" panose="02020603050405020304" pitchFamily="18" charset="0"/>
              <a:cs typeface="Times New Roman" panose="02020603050405020304" pitchFamily="18" charset="0"/>
            </a:endParaRPr>
          </a:p>
        </p:txBody>
      </p:sp>
      <p:pic>
        <p:nvPicPr>
          <p:cNvPr id="12293" name="Рисунок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0200" y="3511550"/>
            <a:ext cx="5943600" cy="1211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4" name="Рисунок 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59113" y="4883150"/>
            <a:ext cx="5942012" cy="866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5" name="TextBox 10"/>
          <p:cNvSpPr txBox="1">
            <a:spLocks noChangeArrowheads="1"/>
          </p:cNvSpPr>
          <p:nvPr/>
        </p:nvSpPr>
        <p:spPr bwMode="auto">
          <a:xfrm>
            <a:off x="1835150" y="5086350"/>
            <a:ext cx="32448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sz="2400">
                <a:latin typeface="Times New Roman" panose="02020603050405020304" pitchFamily="18" charset="0"/>
                <a:cs typeface="Times New Roman" panose="02020603050405020304" pitchFamily="18" charset="0"/>
              </a:rPr>
              <a:t>Окончательно получим</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431800" y="1311275"/>
            <a:ext cx="8280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400" b="1" i="1">
                <a:latin typeface="Times New Roman" panose="02020603050405020304" pitchFamily="18" charset="0"/>
                <a:cs typeface="Times New Roman" panose="02020603050405020304" pitchFamily="18" charset="0"/>
              </a:rPr>
              <a:t>Гравитация</a:t>
            </a:r>
            <a:r>
              <a:rPr lang="ru-RU" altLang="ru-RU" sz="2400" b="1">
                <a:latin typeface="Times New Roman" panose="02020603050405020304" pitchFamily="18" charset="0"/>
                <a:cs typeface="Times New Roman" panose="02020603050405020304" pitchFamily="18" charset="0"/>
              </a:rPr>
              <a:t> </a:t>
            </a:r>
            <a:r>
              <a:rPr lang="ru-RU" altLang="ru-RU" sz="2400">
                <a:latin typeface="Times New Roman" panose="02020603050405020304" pitchFamily="18" charset="0"/>
                <a:cs typeface="Times New Roman" panose="02020603050405020304" pitchFamily="18" charset="0"/>
              </a:rPr>
              <a:t>— притяжение между любыми видами материи </a:t>
            </a:r>
          </a:p>
        </p:txBody>
      </p:sp>
      <p:sp>
        <p:nvSpPr>
          <p:cNvPr id="13315" name="TextBox 4"/>
          <p:cNvSpPr txBox="1">
            <a:spLocks noChangeArrowheads="1"/>
          </p:cNvSpPr>
          <p:nvPr/>
        </p:nvSpPr>
        <p:spPr bwMode="auto">
          <a:xfrm>
            <a:off x="427038" y="2093913"/>
            <a:ext cx="7920037"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Многие природные явления и механические процессы в технике определяются действием сил тяготения.</a:t>
            </a:r>
            <a:endParaRPr lang="ru-RU" altLang="ru-RU" sz="2400">
              <a:latin typeface="Arial" panose="020B0604020202020204" pitchFamily="34" charset="0"/>
              <a:ea typeface="Times New Roman" panose="02020603050405020304" pitchFamily="18" charset="0"/>
              <a:cs typeface="Arial" panose="020B0604020202020204" pitchFamily="34" charset="0"/>
            </a:endParaRPr>
          </a:p>
        </p:txBody>
      </p:sp>
      <p:sp>
        <p:nvSpPr>
          <p:cNvPr id="13316" name="TextBox 6"/>
          <p:cNvSpPr txBox="1">
            <a:spLocks noChangeArrowheads="1"/>
          </p:cNvSpPr>
          <p:nvPr/>
        </p:nvSpPr>
        <p:spPr bwMode="auto">
          <a:xfrm>
            <a:off x="900113" y="3227388"/>
            <a:ext cx="7343775"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И. Ньютон нескольких лет пытался найти физическое объяснение законам движения планет, открытых астрономом  И. Кеплером в начале XVII века, и дать количественное выражение для гравитационных сил.</a:t>
            </a:r>
            <a:endParaRPr lang="ru-RU" altLang="ru-RU" sz="180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1"/>
          <p:cNvSpPr>
            <a:spLocks noChangeArrowheads="1"/>
          </p:cNvSpPr>
          <p:nvPr/>
        </p:nvSpPr>
        <p:spPr bwMode="auto">
          <a:xfrm>
            <a:off x="684213" y="549275"/>
            <a:ext cx="8135937" cy="3275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dirty="0">
                <a:latin typeface="Times New Roman" panose="02020603050405020304" pitchFamily="18" charset="0"/>
                <a:ea typeface="Times New Roman" panose="02020603050405020304" pitchFamily="18" charset="0"/>
                <a:cs typeface="Arial" panose="020B0604020202020204" pitchFamily="34" charset="0"/>
              </a:rPr>
              <a:t> </a:t>
            </a:r>
            <a:r>
              <a:rPr lang="ru-RU" altLang="ru-RU" sz="2800"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Закон всемирного тяготения</a:t>
            </a:r>
            <a:endParaRPr lang="ru-RU" altLang="ru-RU" sz="2800"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lgn="ctr" eaLnBrk="1" hangingPunct="1">
              <a:lnSpc>
                <a:spcPct val="115000"/>
              </a:lnSpc>
              <a:spcBef>
                <a:spcPct val="0"/>
              </a:spcBef>
              <a:spcAft>
                <a:spcPts val="1000"/>
              </a:spcAft>
              <a:buFontTx/>
              <a:buNone/>
            </a:pPr>
            <a:r>
              <a:rPr lang="ru-RU" altLang="ru-RU" sz="2400" dirty="0" smtClean="0">
                <a:latin typeface="Times New Roman" panose="02020603050405020304" pitchFamily="18" charset="0"/>
                <a:ea typeface="Times New Roman" panose="02020603050405020304" pitchFamily="18" charset="0"/>
                <a:cs typeface="Arial" panose="020B0604020202020204" pitchFamily="34" charset="0"/>
              </a:rPr>
              <a:t>Решение </a:t>
            </a:r>
            <a:r>
              <a:rPr lang="ru-RU" altLang="ru-RU" sz="2400" dirty="0">
                <a:latin typeface="Times New Roman" panose="02020603050405020304" pitchFamily="18" charset="0"/>
                <a:ea typeface="Times New Roman" panose="02020603050405020304" pitchFamily="18" charset="0"/>
                <a:cs typeface="Arial" panose="020B0604020202020204" pitchFamily="34" charset="0"/>
              </a:rPr>
              <a:t>этой задачи привело Ньютона к открытию в </a:t>
            </a:r>
            <a:r>
              <a:rPr lang="ru-RU" altLang="ru-RU" sz="2400" dirty="0" smtClean="0">
                <a:latin typeface="Times New Roman" panose="02020603050405020304" pitchFamily="18" charset="0"/>
                <a:ea typeface="Times New Roman" panose="02020603050405020304" pitchFamily="18" charset="0"/>
                <a:cs typeface="Arial" panose="020B0604020202020204" pitchFamily="34" charset="0"/>
              </a:rPr>
              <a:t>1667 </a:t>
            </a:r>
            <a:r>
              <a:rPr lang="ru-RU" altLang="ru-RU" sz="2400" dirty="0">
                <a:latin typeface="Times New Roman" panose="02020603050405020304" pitchFamily="18" charset="0"/>
                <a:ea typeface="Times New Roman" panose="02020603050405020304" pitchFamily="18" charset="0"/>
                <a:cs typeface="Arial" panose="020B0604020202020204" pitchFamily="34" charset="0"/>
              </a:rPr>
              <a:t>году </a:t>
            </a:r>
            <a:r>
              <a:rPr lang="ru-RU" altLang="ru-RU" sz="2400" b="1" i="1" dirty="0">
                <a:latin typeface="Times New Roman" panose="02020603050405020304" pitchFamily="18" charset="0"/>
                <a:ea typeface="Times New Roman" panose="02020603050405020304" pitchFamily="18" charset="0"/>
                <a:cs typeface="Arial" panose="020B0604020202020204" pitchFamily="34" charset="0"/>
              </a:rPr>
              <a:t>закона всемирного тяготения.</a:t>
            </a:r>
            <a:endParaRPr lang="ru-RU" altLang="ru-RU" sz="2400" dirty="0">
              <a:latin typeface="Times New Roman" panose="02020603050405020304" pitchFamily="18" charset="0"/>
              <a:ea typeface="Times New Roman" panose="02020603050405020304" pitchFamily="18" charset="0"/>
              <a:cs typeface="Arial" panose="020B0604020202020204" pitchFamily="34" charset="0"/>
            </a:endParaRPr>
          </a:p>
          <a:p>
            <a:pPr algn="ctr" eaLnBrk="1" hangingPunct="1">
              <a:lnSpc>
                <a:spcPct val="115000"/>
              </a:lnSpc>
              <a:spcBef>
                <a:spcPts val="2400"/>
              </a:spcBef>
              <a:buFontTx/>
              <a:buNone/>
            </a:pPr>
            <a:r>
              <a:rPr lang="ru-RU" altLang="ru-RU" sz="2400" b="1" i="1" dirty="0">
                <a:latin typeface="Times New Roman" panose="02020603050405020304" pitchFamily="18" charset="0"/>
                <a:ea typeface="Times New Roman" panose="02020603050405020304" pitchFamily="18" charset="0"/>
                <a:cs typeface="Arial" panose="020B0604020202020204" pitchFamily="34" charset="0"/>
              </a:rPr>
              <a:t>Все тела притягиваются друг к другу с силой, прямо пропорциональной их массам и обратно пропорциональной квадрату расстояния между ними:</a:t>
            </a:r>
          </a:p>
        </p:txBody>
      </p:sp>
      <p:sp>
        <p:nvSpPr>
          <p:cNvPr id="14339" name="Прямоугольник 6"/>
          <p:cNvSpPr>
            <a:spLocks noChangeArrowheads="1"/>
          </p:cNvSpPr>
          <p:nvPr/>
        </p:nvSpPr>
        <p:spPr bwMode="auto">
          <a:xfrm>
            <a:off x="684213" y="5130800"/>
            <a:ext cx="8135937" cy="97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Эта сила </a:t>
            </a:r>
            <a:r>
              <a:rPr lang="ru-RU" altLang="ru-RU" sz="2400">
                <a:latin typeface="Times New Roman" panose="02020603050405020304" pitchFamily="18" charset="0"/>
                <a:ea typeface="Times New Roman" panose="02020603050405020304" pitchFamily="18" charset="0"/>
                <a:cs typeface="Arial" panose="020B0604020202020204" pitchFamily="34" charset="0"/>
              </a:rPr>
              <a:t>называется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гравитационной</a:t>
            </a:r>
            <a:r>
              <a:rPr lang="ru-RU" altLang="ru-RU" sz="2400">
                <a:latin typeface="Times New Roman" panose="02020603050405020304" pitchFamily="18" charset="0"/>
                <a:ea typeface="Times New Roman" panose="02020603050405020304" pitchFamily="18" charset="0"/>
                <a:cs typeface="Arial" panose="020B0604020202020204" pitchFamily="34" charset="0"/>
              </a:rPr>
              <a:t> или силой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всемирного тяготения.</a:t>
            </a:r>
            <a:endParaRPr lang="ru-RU" altLang="ru-RU"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14340" name="Рисунок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4318309"/>
            <a:ext cx="5943600" cy="817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1"/>
          <p:cNvSpPr>
            <a:spLocks noChangeArrowheads="1"/>
          </p:cNvSpPr>
          <p:nvPr/>
        </p:nvSpPr>
        <p:spPr bwMode="auto">
          <a:xfrm>
            <a:off x="684213" y="442913"/>
            <a:ext cx="8135937"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Коэффициент пропорциональности одинаков для всех тел в природе. Его называют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гравитационной постоянной:</a:t>
            </a:r>
            <a:endParaRPr lang="ru-RU" altLang="ru-RU" sz="2400">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15363" name="Object 29"/>
          <p:cNvGraphicFramePr>
            <a:graphicFrameLocks noChangeAspect="1"/>
          </p:cNvGraphicFramePr>
          <p:nvPr/>
        </p:nvGraphicFramePr>
        <p:xfrm>
          <a:off x="2762250" y="1946275"/>
          <a:ext cx="3619500" cy="908050"/>
        </p:xfrm>
        <a:graphic>
          <a:graphicData uri="http://schemas.openxmlformats.org/presentationml/2006/ole">
            <p:oleObj spid="_x0000_s15459" name="Equation" r:id="rId3" imgW="3619500" imgH="876300" progId="">
              <p:embed/>
            </p:oleObj>
          </a:graphicData>
        </a:graphic>
      </p:graphicFrame>
      <p:sp>
        <p:nvSpPr>
          <p:cNvPr id="15364" name="Прямоугольник 7"/>
          <p:cNvSpPr>
            <a:spLocks noChangeArrowheads="1"/>
          </p:cNvSpPr>
          <p:nvPr/>
        </p:nvSpPr>
        <p:spPr bwMode="auto">
          <a:xfrm>
            <a:off x="5508625" y="3284538"/>
            <a:ext cx="3311525" cy="20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Силы тяготения всегда направлены вдоль прямой, соединяющей взаимодействующие тела, причём  </a:t>
            </a:r>
            <a:endParaRPr lang="ru-RU" altLang="ru-RU" sz="1800">
              <a:ea typeface="Times New Roman" panose="02020603050405020304" pitchFamily="18" charset="0"/>
              <a:cs typeface="Arial" panose="020B0604020202020204" pitchFamily="34" charset="0"/>
            </a:endParaRPr>
          </a:p>
        </p:txBody>
      </p:sp>
      <p:graphicFrame>
        <p:nvGraphicFramePr>
          <p:cNvPr id="15365" name="Object 30"/>
          <p:cNvGraphicFramePr>
            <a:graphicFrameLocks noChangeAspect="1"/>
          </p:cNvGraphicFramePr>
          <p:nvPr/>
        </p:nvGraphicFramePr>
        <p:xfrm>
          <a:off x="7329488" y="4856163"/>
          <a:ext cx="1203325" cy="428625"/>
        </p:xfrm>
        <a:graphic>
          <a:graphicData uri="http://schemas.openxmlformats.org/presentationml/2006/ole">
            <p:oleObj spid="_x0000_s15460" name="Equation" r:id="rId4" imgW="1384300" imgH="495300" progId="">
              <p:embed/>
            </p:oleObj>
          </a:graphicData>
        </a:graphic>
      </p:graphicFrame>
      <p:pic>
        <p:nvPicPr>
          <p:cNvPr id="15366" name="Рисунок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8788" y="2997200"/>
            <a:ext cx="4606925" cy="287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altLang="ru-RU" sz="2400" dirty="0">
                <a:latin typeface="Times New Roman" panose="02020603050405020304" pitchFamily="18" charset="0"/>
                <a:ea typeface="Times New Roman" panose="02020603050405020304" pitchFamily="18" charset="0"/>
                <a:cs typeface="Arial" panose="020B0604020202020204" pitchFamily="34" charset="0"/>
              </a:rPr>
              <a:t>Численное значение гравитационной постоянной в земных условиях впервые определил с помощью метода крутильных весов в 1798 году английский физик Г. Кавендиш. </a:t>
            </a:r>
            <a:r>
              <a:rPr lang="ru-RU" altLang="ru-RU" dirty="0">
                <a:latin typeface="Times New Roman" panose="02020603050405020304" pitchFamily="18" charset="0"/>
                <a:ea typeface="Times New Roman" panose="02020603050405020304" pitchFamily="18" charset="0"/>
                <a:cs typeface="Arial" panose="020B0604020202020204" pitchFamily="34" charset="0"/>
              </a:rPr>
              <a:t/>
            </a:r>
            <a:br>
              <a:rPr lang="ru-RU" altLang="ru-RU" dirty="0">
                <a:latin typeface="Times New Roman" panose="02020603050405020304" pitchFamily="18" charset="0"/>
                <a:ea typeface="Times New Roman" panose="02020603050405020304" pitchFamily="18" charset="0"/>
                <a:cs typeface="Arial" panose="020B0604020202020204" pitchFamily="34" charset="0"/>
              </a:rPr>
            </a:br>
            <a:endParaRPr lang="ru-RU" dirty="0"/>
          </a:p>
        </p:txBody>
      </p:sp>
      <p:pic>
        <p:nvPicPr>
          <p:cNvPr id="3" name="Рисунок 2"/>
          <p:cNvPicPr>
            <a:picLocks noChangeAspect="1"/>
          </p:cNvPicPr>
          <p:nvPr/>
        </p:nvPicPr>
        <p:blipFill>
          <a:blip r:embed="rId2" cstate="print"/>
          <a:stretch>
            <a:fillRect/>
          </a:stretch>
        </p:blipFill>
        <p:spPr>
          <a:xfrm>
            <a:off x="757359" y="1404048"/>
            <a:ext cx="7629281" cy="5112568"/>
          </a:xfrm>
          <a:prstGeom prst="rect">
            <a:avLst/>
          </a:prstGeom>
        </p:spPr>
      </p:pic>
    </p:spTree>
    <p:extLst>
      <p:ext uri="{BB962C8B-B14F-4D97-AF65-F5344CB8AC3E}">
        <p14:creationId xmlns="" xmlns:p14="http://schemas.microsoft.com/office/powerpoint/2010/main" val="283423543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altLang="ru-RU" sz="2400" dirty="0">
                <a:latin typeface="Times New Roman" panose="02020603050405020304" pitchFamily="18" charset="0"/>
                <a:ea typeface="Times New Roman" panose="02020603050405020304" pitchFamily="18" charset="0"/>
                <a:cs typeface="Arial" panose="020B0604020202020204" pitchFamily="34" charset="0"/>
              </a:rPr>
              <a:t>Численное значение гравитационной постоянной в земных условиях впервые определил с помощью метода крутильных весов в 1798 году английский физик Г. Кавендиш.</a:t>
            </a:r>
            <a:endParaRPr lang="ru-RU" sz="2400" dirty="0"/>
          </a:p>
        </p:txBody>
      </p:sp>
      <p:pic>
        <p:nvPicPr>
          <p:cNvPr id="3" name="Рисунок 2"/>
          <p:cNvPicPr>
            <a:picLocks noChangeAspect="1"/>
          </p:cNvPicPr>
          <p:nvPr/>
        </p:nvPicPr>
        <p:blipFill>
          <a:blip r:embed="rId2" cstate="print"/>
          <a:stretch>
            <a:fillRect/>
          </a:stretch>
        </p:blipFill>
        <p:spPr>
          <a:xfrm>
            <a:off x="2411760" y="1405671"/>
            <a:ext cx="3024336" cy="3721042"/>
          </a:xfrm>
          <a:prstGeom prst="rect">
            <a:avLst/>
          </a:prstGeom>
        </p:spPr>
      </p:pic>
      <p:sp>
        <p:nvSpPr>
          <p:cNvPr id="4" name="Прямоугольник 3"/>
          <p:cNvSpPr/>
          <p:nvPr/>
        </p:nvSpPr>
        <p:spPr>
          <a:xfrm>
            <a:off x="457200" y="4005064"/>
            <a:ext cx="8579296" cy="2585323"/>
          </a:xfrm>
          <a:prstGeom prst="rect">
            <a:avLst/>
          </a:prstGeom>
        </p:spPr>
        <p:txBody>
          <a:bodyPr wrap="square">
            <a:spAutoFit/>
          </a:bodyPr>
          <a:lstStyle/>
          <a:p>
            <a:endParaRPr lang="ru-RU" altLang="ru-RU" dirty="0" smtClean="0">
              <a:latin typeface="Times New Roman" panose="02020603050405020304" pitchFamily="18" charset="0"/>
              <a:ea typeface="Times New Roman" panose="02020603050405020304" pitchFamily="18" charset="0"/>
              <a:cs typeface="Arial" panose="020B0604020202020204" pitchFamily="34" charset="0"/>
            </a:endParaRPr>
          </a:p>
          <a:p>
            <a:endParaRPr lang="ru-RU" altLang="ru-RU" dirty="0">
              <a:latin typeface="Times New Roman" panose="02020603050405020304" pitchFamily="18" charset="0"/>
              <a:ea typeface="Times New Roman" panose="02020603050405020304" pitchFamily="18" charset="0"/>
              <a:cs typeface="Arial" panose="020B0604020202020204" pitchFamily="34" charset="0"/>
            </a:endParaRPr>
          </a:p>
          <a:p>
            <a:endParaRPr lang="ru-RU" altLang="ru-RU" dirty="0" smtClean="0">
              <a:latin typeface="Times New Roman" panose="02020603050405020304" pitchFamily="18" charset="0"/>
              <a:ea typeface="Times New Roman" panose="02020603050405020304" pitchFamily="18" charset="0"/>
              <a:cs typeface="Arial" panose="020B0604020202020204" pitchFamily="34" charset="0"/>
            </a:endParaRPr>
          </a:p>
          <a:p>
            <a:endParaRPr lang="ru-RU" altLang="ru-RU" dirty="0">
              <a:latin typeface="Times New Roman" panose="02020603050405020304" pitchFamily="18" charset="0"/>
              <a:ea typeface="Times New Roman" panose="02020603050405020304" pitchFamily="18" charset="0"/>
              <a:cs typeface="Arial" panose="020B0604020202020204" pitchFamily="34" charset="0"/>
            </a:endParaRPr>
          </a:p>
          <a:p>
            <a:endParaRPr lang="ru-RU" altLang="ru-RU" dirty="0" smtClean="0">
              <a:latin typeface="Times New Roman" panose="02020603050405020304" pitchFamily="18" charset="0"/>
              <a:ea typeface="Times New Roman" panose="02020603050405020304" pitchFamily="18" charset="0"/>
              <a:cs typeface="Arial" panose="020B0604020202020204" pitchFamily="34" charset="0"/>
            </a:endParaRPr>
          </a:p>
          <a:p>
            <a:r>
              <a:rPr lang="ru-RU" altLang="ru-RU" dirty="0" smtClean="0">
                <a:latin typeface="Times New Roman" panose="02020603050405020304" pitchFamily="18" charset="0"/>
                <a:ea typeface="Times New Roman" panose="02020603050405020304" pitchFamily="18" charset="0"/>
                <a:cs typeface="Arial" panose="020B0604020202020204" pitchFamily="34" charset="0"/>
              </a:rPr>
              <a:t>Сила</a:t>
            </a:r>
            <a:r>
              <a:rPr lang="ru-RU" altLang="ru-RU" dirty="0">
                <a:latin typeface="Times New Roman" panose="02020603050405020304" pitchFamily="18" charset="0"/>
                <a:ea typeface="Times New Roman" panose="02020603050405020304" pitchFamily="18" charset="0"/>
                <a:cs typeface="Arial" panose="020B0604020202020204" pitchFamily="34" charset="0"/>
              </a:rPr>
              <a:t>, с которой малые шары притягивались к соответствующим большим шарам, определялась по величине закручивания нити. </a:t>
            </a:r>
            <a:br>
              <a:rPr lang="ru-RU" altLang="ru-RU" dirty="0">
                <a:latin typeface="Times New Roman" panose="02020603050405020304" pitchFamily="18" charset="0"/>
                <a:ea typeface="Times New Roman" panose="02020603050405020304" pitchFamily="18" charset="0"/>
                <a:cs typeface="Arial" panose="020B0604020202020204" pitchFamily="34" charset="0"/>
              </a:rPr>
            </a:br>
            <a:r>
              <a:rPr lang="ru-RU" altLang="ru-RU" dirty="0">
                <a:latin typeface="Times New Roman" panose="02020603050405020304" pitchFamily="18" charset="0"/>
                <a:ea typeface="Times New Roman" panose="02020603050405020304" pitchFamily="18" charset="0"/>
                <a:cs typeface="Arial" panose="020B0604020202020204" pitchFamily="34" charset="0"/>
              </a:rPr>
              <a:t>  Гравитационная постоянная численно равна силе, с которой два шара массой по 1 кг, центры которых расположены на расстоянии 1 м, притягивают друг друга. </a:t>
            </a:r>
            <a:endParaRPr lang="ru-RU" dirty="0"/>
          </a:p>
        </p:txBody>
      </p:sp>
    </p:spTree>
    <p:extLst>
      <p:ext uri="{BB962C8B-B14F-4D97-AF65-F5344CB8AC3E}">
        <p14:creationId xmlns="" xmlns:p14="http://schemas.microsoft.com/office/powerpoint/2010/main" val="48994827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cstate="print"/>
          <a:stretch>
            <a:fillRect/>
          </a:stretch>
        </p:blipFill>
        <p:spPr>
          <a:xfrm>
            <a:off x="827584" y="1124744"/>
            <a:ext cx="7629281" cy="5112568"/>
          </a:xfrm>
          <a:prstGeom prst="rect">
            <a:avLst/>
          </a:prstGeom>
        </p:spPr>
      </p:pic>
    </p:spTree>
    <p:extLst>
      <p:ext uri="{BB962C8B-B14F-4D97-AF65-F5344CB8AC3E}">
        <p14:creationId xmlns="" xmlns:p14="http://schemas.microsoft.com/office/powerpoint/2010/main" val="312221557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611188" y="908050"/>
            <a:ext cx="8353425" cy="186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Написанная выше формула закона всемирного тяготения справедлива лишь для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шарообразных тел</a:t>
            </a:r>
            <a:r>
              <a:rPr lang="ru-RU" altLang="ru-RU" sz="2400">
                <a:latin typeface="Times New Roman" panose="02020603050405020304" pitchFamily="18" charset="0"/>
                <a:ea typeface="Times New Roman" panose="02020603050405020304" pitchFamily="18" charset="0"/>
                <a:cs typeface="Arial" panose="020B0604020202020204" pitchFamily="34" charset="0"/>
              </a:rPr>
              <a:t> и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материальных точек</a:t>
            </a:r>
            <a:r>
              <a:rPr lang="ru-RU" altLang="ru-RU" sz="2400">
                <a:latin typeface="Times New Roman" panose="02020603050405020304" pitchFamily="18" charset="0"/>
                <a:ea typeface="Times New Roman" panose="02020603050405020304" pitchFamily="18" charset="0"/>
                <a:cs typeface="Arial" panose="020B0604020202020204" pitchFamily="34" charset="0"/>
              </a:rPr>
              <a:t>, т. е. тел, размерами которых можно пренебречь по сравнению с расстоянием между ними.</a:t>
            </a:r>
            <a:endParaRPr lang="ru-RU" altLang="ru-RU" sz="2800">
              <a:latin typeface="Times New Roman" panose="02020603050405020304" pitchFamily="18" charset="0"/>
              <a:ea typeface="Times New Roman" panose="02020603050405020304" pitchFamily="18" charset="0"/>
              <a:cs typeface="Arial" panose="020B0604020202020204" pitchFamily="34" charset="0"/>
            </a:endParaRPr>
          </a:p>
        </p:txBody>
      </p:sp>
      <p:sp>
        <p:nvSpPr>
          <p:cNvPr id="16387" name="Прямоугольник 5"/>
          <p:cNvSpPr>
            <a:spLocks noChangeArrowheads="1"/>
          </p:cNvSpPr>
          <p:nvPr/>
        </p:nvSpPr>
        <p:spPr bwMode="auto">
          <a:xfrm>
            <a:off x="438150" y="3068638"/>
            <a:ext cx="8208963" cy="140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 typeface="Arial" panose="020B0604020202020204" pitchFamily="34" charset="0"/>
              <a:buNone/>
            </a:pPr>
            <a:r>
              <a:rPr lang="ru-RU" altLang="ru-RU"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Если размеры взаимодействующих тел сравнимы с расстоянием между ними, то эти тела надо рассматривать как совокупность материальных точек, по формуле</a:t>
            </a:r>
          </a:p>
        </p:txBody>
      </p:sp>
      <p:pic>
        <p:nvPicPr>
          <p:cNvPr id="2" name="Рисунок 1"/>
          <p:cNvPicPr>
            <a:picLocks noChangeAspect="1"/>
          </p:cNvPicPr>
          <p:nvPr/>
        </p:nvPicPr>
        <p:blipFill>
          <a:blip r:embed="rId2" cstate="print"/>
          <a:stretch>
            <a:fillRect/>
          </a:stretch>
        </p:blipFill>
        <p:spPr>
          <a:xfrm>
            <a:off x="2987824" y="4805681"/>
            <a:ext cx="2905125" cy="1228725"/>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84213" y="620713"/>
            <a:ext cx="7993062" cy="4893647"/>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defRPr/>
            </a:pPr>
            <a:r>
              <a:rPr lang="ru-RU" altLang="ru-RU" sz="2800" dirty="0">
                <a:latin typeface="Times New Roman" panose="02020603050405020304" pitchFamily="18" charset="0"/>
                <a:cs typeface="Times New Roman" panose="02020603050405020304" pitchFamily="18" charset="0"/>
              </a:rPr>
              <a:t>Содержание</a:t>
            </a:r>
            <a:r>
              <a:rPr lang="ru-RU" altLang="ru-RU" sz="2800" dirty="0" smtClean="0">
                <a:latin typeface="Times New Roman" panose="02020603050405020304" pitchFamily="18" charset="0"/>
                <a:cs typeface="Times New Roman" panose="02020603050405020304" pitchFamily="18" charset="0"/>
              </a:rPr>
              <a:t>:</a:t>
            </a:r>
          </a:p>
          <a:p>
            <a:pPr algn="ctr" eaLnBrk="1" hangingPunct="1">
              <a:lnSpc>
                <a:spcPct val="150000"/>
              </a:lnSpc>
              <a:spcBef>
                <a:spcPct val="0"/>
              </a:spcBef>
              <a:buFontTx/>
              <a:buNone/>
              <a:defRPr/>
            </a:pPr>
            <a:endParaRPr lang="ru-RU" altLang="ru-RU" sz="2800" dirty="0" smtClean="0">
              <a:latin typeface="Times New Roman" panose="02020603050405020304" pitchFamily="18" charset="0"/>
              <a:cs typeface="Times New Roman" panose="02020603050405020304" pitchFamily="18" charset="0"/>
            </a:endParaRPr>
          </a:p>
          <a:p>
            <a:pPr algn="ctr" eaLnBrk="1" hangingPunct="1">
              <a:lnSpc>
                <a:spcPct val="150000"/>
              </a:lnSpc>
              <a:spcBef>
                <a:spcPct val="0"/>
              </a:spcBef>
              <a:buFontTx/>
              <a:buNone/>
              <a:defRPr/>
            </a:pPr>
            <a:r>
              <a:rPr lang="ru-RU" altLang="ru-RU" sz="2800" dirty="0" smtClean="0">
                <a:latin typeface="Times New Roman" panose="02020603050405020304" pitchFamily="18" charset="0"/>
                <a:cs typeface="Times New Roman" panose="02020603050405020304" pitchFamily="18" charset="0"/>
              </a:rPr>
              <a:t>Лекционные демонстрации</a:t>
            </a:r>
          </a:p>
          <a:p>
            <a:pPr algn="ctr" eaLnBrk="1" hangingPunct="1">
              <a:lnSpc>
                <a:spcPct val="150000"/>
              </a:lnSpc>
              <a:spcBef>
                <a:spcPct val="0"/>
              </a:spcBef>
              <a:buFontTx/>
              <a:buNone/>
              <a:defRPr/>
            </a:pPr>
            <a:endParaRPr lang="ru-RU" altLang="ru-RU" sz="2800" dirty="0">
              <a:latin typeface="Times New Roman" panose="02020603050405020304" pitchFamily="18" charset="0"/>
              <a:cs typeface="Times New Roman" panose="02020603050405020304" pitchFamily="18" charset="0"/>
            </a:endParaRPr>
          </a:p>
          <a:p>
            <a:pPr eaLnBrk="1" hangingPunct="1">
              <a:lnSpc>
                <a:spcPct val="150000"/>
              </a:lnSpc>
              <a:spcBef>
                <a:spcPct val="0"/>
              </a:spcBef>
              <a:buFont typeface="Calibri" panose="020F0502020204030204" pitchFamily="34" charset="0"/>
              <a:buAutoNum type="arabicPeriod"/>
              <a:defRPr/>
            </a:pPr>
            <a:r>
              <a:rPr lang="ru-RU" altLang="ru-RU" sz="2400" dirty="0">
                <a:latin typeface="Times New Roman" panose="02020603050405020304" pitchFamily="18" charset="0"/>
                <a:cs typeface="Times New Roman" panose="02020603050405020304" pitchFamily="18" charset="0"/>
              </a:rPr>
              <a:t>З</a:t>
            </a:r>
            <a:r>
              <a:rPr lang="ru-RU" altLang="ru-RU" sz="2400" dirty="0" smtClean="0">
                <a:latin typeface="Times New Roman" panose="02020603050405020304" pitchFamily="18" charset="0"/>
                <a:cs typeface="Times New Roman" panose="02020603050405020304" pitchFamily="18" charset="0"/>
              </a:rPr>
              <a:t>акон </a:t>
            </a:r>
            <a:r>
              <a:rPr lang="ru-RU" altLang="ru-RU" sz="2400" dirty="0">
                <a:latin typeface="Times New Roman" panose="02020603050405020304" pitchFamily="18" charset="0"/>
                <a:cs typeface="Times New Roman" panose="02020603050405020304" pitchFamily="18" charset="0"/>
              </a:rPr>
              <a:t>всемирного </a:t>
            </a:r>
            <a:r>
              <a:rPr lang="ru-RU" altLang="ru-RU" sz="2400" dirty="0" smtClean="0">
                <a:latin typeface="Times New Roman" panose="02020603050405020304" pitchFamily="18" charset="0"/>
                <a:cs typeface="Times New Roman" panose="02020603050405020304" pitchFamily="18" charset="0"/>
              </a:rPr>
              <a:t>тяготения</a:t>
            </a:r>
            <a:endParaRPr lang="ru-RU" altLang="ru-RU" sz="2400" dirty="0">
              <a:latin typeface="Times New Roman" panose="02020603050405020304" pitchFamily="18" charset="0"/>
              <a:cs typeface="Times New Roman" panose="02020603050405020304" pitchFamily="18" charset="0"/>
            </a:endParaRPr>
          </a:p>
          <a:p>
            <a:pPr eaLnBrk="1" hangingPunct="1">
              <a:lnSpc>
                <a:spcPct val="150000"/>
              </a:lnSpc>
              <a:spcBef>
                <a:spcPct val="0"/>
              </a:spcBef>
              <a:buFont typeface="Calibri" panose="020F0502020204030204" pitchFamily="34" charset="0"/>
              <a:buAutoNum type="arabicPeriod"/>
              <a:defRPr/>
            </a:pPr>
            <a:r>
              <a:rPr lang="ru-RU" altLang="ru-RU" sz="2400" dirty="0" smtClean="0">
                <a:latin typeface="Times New Roman" panose="02020603050405020304" pitchFamily="18" charset="0"/>
                <a:cs typeface="Times New Roman" panose="02020603050405020304" pitchFamily="18" charset="0"/>
              </a:rPr>
              <a:t>Характеристики гравитационного поля</a:t>
            </a:r>
          </a:p>
          <a:p>
            <a:pPr marL="0" indent="0" eaLnBrk="1" hangingPunct="1">
              <a:lnSpc>
                <a:spcPct val="150000"/>
              </a:lnSpc>
              <a:spcBef>
                <a:spcPct val="0"/>
              </a:spcBef>
              <a:buNone/>
              <a:defRPr/>
            </a:pPr>
            <a:r>
              <a:rPr lang="ru-RU" altLang="ru-RU" sz="2400" dirty="0" smtClean="0">
                <a:latin typeface="Times New Roman" panose="02020603050405020304" pitchFamily="18" charset="0"/>
                <a:cs typeface="Times New Roman" panose="02020603050405020304" pitchFamily="18" charset="0"/>
              </a:rPr>
              <a:t>3. </a:t>
            </a:r>
            <a:r>
              <a:rPr lang="ru-RU" altLang="ru-RU" sz="2400" dirty="0">
                <a:latin typeface="Times New Roman" panose="02020603050405020304" pitchFamily="18" charset="0"/>
                <a:cs typeface="Times New Roman" panose="02020603050405020304" pitchFamily="18" charset="0"/>
              </a:rPr>
              <a:t>Космические скорости</a:t>
            </a:r>
          </a:p>
          <a:p>
            <a:pPr marL="0" indent="0" eaLnBrk="1" hangingPunct="1">
              <a:lnSpc>
                <a:spcPct val="150000"/>
              </a:lnSpc>
              <a:spcBef>
                <a:spcPct val="0"/>
              </a:spcBef>
              <a:buFont typeface="Arial" panose="020B0604020202020204" pitchFamily="34" charset="0"/>
              <a:buNone/>
              <a:defRPr/>
            </a:pPr>
            <a:endParaRPr lang="ru-RU" altLang="ru-RU" sz="24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2"/>
          <p:cNvSpPr>
            <a:spLocks noChangeArrowheads="1"/>
          </p:cNvSpPr>
          <p:nvPr/>
        </p:nvSpPr>
        <p:spPr bwMode="auto">
          <a:xfrm>
            <a:off x="684213" y="1209675"/>
            <a:ext cx="8280400" cy="336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Одним из проявлений силы всемирного тяготения является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сила тяжести. </a:t>
            </a:r>
            <a:endParaRPr lang="ru-RU" altLang="ru-RU" sz="2400">
              <a:latin typeface="Times New Roman" panose="02020603050405020304" pitchFamily="18" charset="0"/>
              <a:ea typeface="Times New Roman" panose="02020603050405020304" pitchFamily="18" charset="0"/>
              <a:cs typeface="Arial" panose="020B0604020202020204" pitchFamily="34" charset="0"/>
            </a:endParaRPr>
          </a:p>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Так принято называть силу притяжения тел к Земле вблизи её поверхности. </a:t>
            </a:r>
          </a:p>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Если пренебречь суточным вращением Земли вокруг своей оси, то сила тяжести </a:t>
            </a:r>
            <a:r>
              <a:rPr lang="ru-RU" altLang="ru-RU" sz="2400" i="1">
                <a:latin typeface="Times New Roman" panose="02020603050405020304" pitchFamily="18" charset="0"/>
                <a:ea typeface="Times New Roman" panose="02020603050405020304" pitchFamily="18" charset="0"/>
                <a:cs typeface="Arial" panose="020B0604020202020204" pitchFamily="34" charset="0"/>
              </a:rPr>
              <a:t>Р</a:t>
            </a:r>
            <a:r>
              <a:rPr lang="ru-RU" altLang="ru-RU" sz="2400">
                <a:latin typeface="Times New Roman" panose="02020603050405020304" pitchFamily="18" charset="0"/>
                <a:ea typeface="Times New Roman" panose="02020603050405020304" pitchFamily="18" charset="0"/>
                <a:cs typeface="Arial" panose="020B0604020202020204" pitchFamily="34" charset="0"/>
              </a:rPr>
              <a:t> и сила гравитационного тяготения равны между собой:</a:t>
            </a:r>
            <a:endParaRPr lang="ru-RU" altLang="ru-RU" sz="1600">
              <a:ea typeface="Times New Roman" panose="02020603050405020304" pitchFamily="18" charset="0"/>
              <a:cs typeface="Arial" panose="020B0604020202020204" pitchFamily="34" charset="0"/>
            </a:endParaRPr>
          </a:p>
        </p:txBody>
      </p:sp>
      <p:sp>
        <p:nvSpPr>
          <p:cNvPr id="18436" name="TextBox 1"/>
          <p:cNvSpPr txBox="1">
            <a:spLocks noChangeArrowheads="1"/>
          </p:cNvSpPr>
          <p:nvPr/>
        </p:nvSpPr>
        <p:spPr bwMode="auto">
          <a:xfrm>
            <a:off x="1652588" y="409575"/>
            <a:ext cx="6073137"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800" dirty="0" smtClean="0">
                <a:solidFill>
                  <a:srgbClr val="FF0000"/>
                </a:solidFill>
                <a:latin typeface="Times New Roman" panose="02020603050405020304" pitchFamily="18" charset="0"/>
                <a:cs typeface="Times New Roman" panose="02020603050405020304" pitchFamily="18" charset="0"/>
              </a:rPr>
              <a:t> </a:t>
            </a:r>
            <a:r>
              <a:rPr lang="ru-RU" altLang="ru-RU" sz="2800" dirty="0">
                <a:solidFill>
                  <a:srgbClr val="FF0000"/>
                </a:solidFill>
                <a:latin typeface="Times New Roman" panose="02020603050405020304" pitchFamily="18" charset="0"/>
                <a:cs typeface="Times New Roman" panose="02020603050405020304" pitchFamily="18" charset="0"/>
              </a:rPr>
              <a:t>Сила тяжести, вес тела и невесомость</a:t>
            </a:r>
          </a:p>
          <a:p>
            <a:pPr>
              <a:spcBef>
                <a:spcPct val="0"/>
              </a:spcBef>
              <a:buFontTx/>
              <a:buNone/>
            </a:pPr>
            <a:endParaRPr lang="ru-RU" sz="1800" dirty="0">
              <a:latin typeface="Arial" panose="020B0604020202020204" pitchFamily="34" charset="0"/>
            </a:endParaRPr>
          </a:p>
        </p:txBody>
      </p:sp>
      <p:pic>
        <p:nvPicPr>
          <p:cNvPr id="2" name="Рисунок 1"/>
          <p:cNvPicPr>
            <a:picLocks noChangeAspect="1"/>
          </p:cNvPicPr>
          <p:nvPr/>
        </p:nvPicPr>
        <p:blipFill>
          <a:blip r:embed="rId2" cstate="print"/>
          <a:stretch>
            <a:fillRect/>
          </a:stretch>
        </p:blipFill>
        <p:spPr>
          <a:xfrm>
            <a:off x="2843808" y="4841875"/>
            <a:ext cx="3362325" cy="1066800"/>
          </a:xfrm>
          <a:prstGeom prst="rect">
            <a:avLst/>
          </a:prstGeom>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611188" y="620713"/>
            <a:ext cx="8208962" cy="941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dirty="0">
                <a:latin typeface="Times New Roman" panose="02020603050405020304" pitchFamily="18" charset="0"/>
                <a:ea typeface="Times New Roman" panose="02020603050405020304" pitchFamily="18" charset="0"/>
                <a:cs typeface="Arial" panose="020B0604020202020204" pitchFamily="34" charset="0"/>
              </a:rPr>
              <a:t>В этой формуле     </a:t>
            </a:r>
            <a:r>
              <a:rPr lang="en-US" altLang="ru-RU" sz="2400" dirty="0" smtClean="0">
                <a:latin typeface="Times New Roman" panose="02020603050405020304" pitchFamily="18" charset="0"/>
                <a:ea typeface="Times New Roman" panose="02020603050405020304" pitchFamily="18" charset="0"/>
                <a:cs typeface="Arial" panose="020B0604020202020204" pitchFamily="34" charset="0"/>
              </a:rPr>
              <a:t>g</a:t>
            </a:r>
            <a:r>
              <a:rPr lang="ru-RU" altLang="ru-RU" sz="2400" dirty="0" smtClean="0">
                <a:latin typeface="Times New Roman" panose="02020603050405020304" pitchFamily="18" charset="0"/>
                <a:ea typeface="Times New Roman" panose="02020603050405020304" pitchFamily="18" charset="0"/>
                <a:cs typeface="Arial" panose="020B0604020202020204" pitchFamily="34" charset="0"/>
              </a:rPr>
              <a:t> </a:t>
            </a:r>
            <a:r>
              <a:rPr lang="ru-RU" altLang="ru-RU" sz="2400" dirty="0">
                <a:latin typeface="Times New Roman" panose="02020603050405020304" pitchFamily="18" charset="0"/>
                <a:ea typeface="Times New Roman" panose="02020603050405020304" pitchFamily="18" charset="0"/>
                <a:cs typeface="Arial" panose="020B0604020202020204" pitchFamily="34" charset="0"/>
              </a:rPr>
              <a:t>— </a:t>
            </a:r>
            <a:r>
              <a:rPr lang="ru-RU" altLang="ru-RU" sz="2400" b="1" i="1" dirty="0">
                <a:latin typeface="Times New Roman" panose="02020603050405020304" pitchFamily="18" charset="0"/>
                <a:ea typeface="Times New Roman" panose="02020603050405020304" pitchFamily="18" charset="0"/>
                <a:cs typeface="Arial" panose="020B0604020202020204" pitchFamily="34" charset="0"/>
              </a:rPr>
              <a:t>ускорение свободного падения </a:t>
            </a:r>
            <a:r>
              <a:rPr lang="ru-RU" altLang="ru-RU" sz="2400" dirty="0">
                <a:latin typeface="Times New Roman" panose="02020603050405020304" pitchFamily="18" charset="0"/>
                <a:ea typeface="Times New Roman" panose="02020603050405020304" pitchFamily="18" charset="0"/>
                <a:cs typeface="Arial" panose="020B0604020202020204" pitchFamily="34" charset="0"/>
              </a:rPr>
              <a:t>у поверхности Земли: </a:t>
            </a:r>
          </a:p>
        </p:txBody>
      </p:sp>
      <p:sp>
        <p:nvSpPr>
          <p:cNvPr id="19459" name="Прямоугольник 7"/>
          <p:cNvSpPr>
            <a:spLocks noChangeArrowheads="1"/>
          </p:cNvSpPr>
          <p:nvPr/>
        </p:nvSpPr>
        <p:spPr bwMode="auto">
          <a:xfrm>
            <a:off x="611188" y="3162300"/>
            <a:ext cx="8208962"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i="1">
                <a:latin typeface="Times New Roman" panose="02020603050405020304" pitchFamily="18" charset="0"/>
                <a:ea typeface="Times New Roman" panose="02020603050405020304" pitchFamily="18" charset="0"/>
                <a:cs typeface="Arial" panose="020B0604020202020204" pitchFamily="34" charset="0"/>
              </a:rPr>
              <a:t>M</a:t>
            </a:r>
            <a:r>
              <a:rPr lang="ru-RU" altLang="ru-RU" sz="2400">
                <a:latin typeface="Times New Roman" panose="02020603050405020304" pitchFamily="18" charset="0"/>
                <a:ea typeface="Times New Roman" panose="02020603050405020304" pitchFamily="18" charset="0"/>
                <a:cs typeface="Arial" panose="020B0604020202020204" pitchFamily="34" charset="0"/>
              </a:rPr>
              <a:t> – масса Земли, </a:t>
            </a:r>
            <a:r>
              <a:rPr lang="ru-RU" altLang="ru-RU" sz="2400" i="1">
                <a:latin typeface="Times New Roman" panose="02020603050405020304" pitchFamily="18" charset="0"/>
                <a:ea typeface="Times New Roman" panose="02020603050405020304" pitchFamily="18" charset="0"/>
                <a:cs typeface="Arial" panose="020B0604020202020204" pitchFamily="34" charset="0"/>
              </a:rPr>
              <a:t>R</a:t>
            </a:r>
            <a:r>
              <a:rPr lang="ru-RU" altLang="ru-RU" sz="2400" baseline="-25000">
                <a:latin typeface="Times New Roman" panose="02020603050405020304" pitchFamily="18" charset="0"/>
                <a:ea typeface="Times New Roman" panose="02020603050405020304" pitchFamily="18" charset="0"/>
                <a:cs typeface="Arial" panose="020B0604020202020204" pitchFamily="34" charset="0"/>
              </a:rPr>
              <a:t>З</a:t>
            </a:r>
            <a:r>
              <a:rPr lang="ru-RU" altLang="ru-RU" sz="2400">
                <a:latin typeface="Times New Roman" panose="02020603050405020304" pitchFamily="18" charset="0"/>
                <a:ea typeface="Times New Roman" panose="02020603050405020304" pitchFamily="18" charset="0"/>
                <a:cs typeface="Arial" panose="020B0604020202020204" pitchFamily="34" charset="0"/>
              </a:rPr>
              <a:t> – её радиус, </a:t>
            </a:r>
            <a:r>
              <a:rPr lang="ru-RU" altLang="ru-RU" sz="2400" i="1">
                <a:latin typeface="Times New Roman" panose="02020603050405020304" pitchFamily="18" charset="0"/>
                <a:ea typeface="Times New Roman" panose="02020603050405020304" pitchFamily="18" charset="0"/>
                <a:cs typeface="Arial" panose="020B0604020202020204" pitchFamily="34" charset="0"/>
              </a:rPr>
              <a:t>m</a:t>
            </a:r>
            <a:r>
              <a:rPr lang="ru-RU" altLang="ru-RU" sz="2400">
                <a:latin typeface="Times New Roman" panose="02020603050405020304" pitchFamily="18" charset="0"/>
                <a:ea typeface="Times New Roman" panose="02020603050405020304" pitchFamily="18" charset="0"/>
                <a:cs typeface="Arial" panose="020B0604020202020204" pitchFamily="34" charset="0"/>
              </a:rPr>
              <a:t> – масса данного тела.</a:t>
            </a:r>
          </a:p>
        </p:txBody>
      </p:sp>
      <p:sp>
        <p:nvSpPr>
          <p:cNvPr id="19460" name="Прямоугольник 8"/>
          <p:cNvSpPr>
            <a:spLocks noChangeArrowheads="1"/>
          </p:cNvSpPr>
          <p:nvPr/>
        </p:nvSpPr>
        <p:spPr bwMode="auto">
          <a:xfrm>
            <a:off x="611188" y="4221163"/>
            <a:ext cx="8208962" cy="1262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При удалении от поверхности Земли сила земного тяготения и ускорение свободного падения изменяются обратно пропорционально квадрату расстояния </a:t>
            </a:r>
            <a:r>
              <a:rPr lang="ru-RU" altLang="ru-RU" sz="2400" i="1">
                <a:latin typeface="Times New Roman" panose="02020603050405020304" pitchFamily="18" charset="0"/>
                <a:ea typeface="Times New Roman" panose="02020603050405020304" pitchFamily="18" charset="0"/>
                <a:cs typeface="Arial" panose="020B0604020202020204" pitchFamily="34" charset="0"/>
              </a:rPr>
              <a:t>r</a:t>
            </a:r>
            <a:r>
              <a:rPr lang="ru-RU" altLang="ru-RU" sz="2400">
                <a:latin typeface="Times New Roman" panose="02020603050405020304" pitchFamily="18" charset="0"/>
                <a:ea typeface="Times New Roman" panose="02020603050405020304" pitchFamily="18" charset="0"/>
                <a:cs typeface="Arial" panose="020B0604020202020204" pitchFamily="34" charset="0"/>
              </a:rPr>
              <a:t> до центра Земли. </a:t>
            </a:r>
            <a:endParaRPr lang="ru-RU" altLang="ru-RU" sz="1800">
              <a:ea typeface="Times New Roman" panose="02020603050405020304" pitchFamily="18" charset="0"/>
              <a:cs typeface="Arial" panose="020B0604020202020204" pitchFamily="34" charset="0"/>
            </a:endParaRPr>
          </a:p>
        </p:txBody>
      </p:sp>
      <p:pic>
        <p:nvPicPr>
          <p:cNvPr id="2" name="Рисунок 1"/>
          <p:cNvPicPr>
            <a:picLocks noChangeAspect="1"/>
          </p:cNvPicPr>
          <p:nvPr/>
        </p:nvPicPr>
        <p:blipFill>
          <a:blip r:embed="rId2" cstate="print"/>
          <a:stretch>
            <a:fillRect/>
          </a:stretch>
        </p:blipFill>
        <p:spPr>
          <a:xfrm>
            <a:off x="3347864" y="1747229"/>
            <a:ext cx="1695450" cy="1095375"/>
          </a:xfrm>
          <a:prstGeom prst="rect">
            <a:avLst/>
          </a:prstGeom>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1"/>
          <p:cNvSpPr>
            <a:spLocks noChangeArrowheads="1"/>
          </p:cNvSpPr>
          <p:nvPr/>
        </p:nvSpPr>
        <p:spPr bwMode="auto">
          <a:xfrm>
            <a:off x="769938" y="3644900"/>
            <a:ext cx="8194675" cy="2344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dirty="0">
                <a:latin typeface="Times New Roman" panose="02020603050405020304" pitchFamily="18" charset="0"/>
                <a:ea typeface="Times New Roman" panose="02020603050405020304" pitchFamily="18" charset="0"/>
                <a:cs typeface="Arial" panose="020B0604020202020204" pitchFamily="34" charset="0"/>
              </a:rPr>
              <a:t>Рисунок иллюстрирует </a:t>
            </a:r>
            <a:r>
              <a:rPr lang="ru-RU" altLang="ru-RU" sz="2400" i="1" dirty="0">
                <a:latin typeface="Times New Roman" panose="02020603050405020304" pitchFamily="18" charset="0"/>
                <a:ea typeface="Times New Roman" panose="02020603050405020304" pitchFamily="18" charset="0"/>
                <a:cs typeface="Arial" panose="020B0604020202020204" pitchFamily="34" charset="0"/>
              </a:rPr>
              <a:t>изменение силы тяготения</a:t>
            </a:r>
            <a:r>
              <a:rPr lang="ru-RU" altLang="ru-RU" sz="2400" dirty="0">
                <a:latin typeface="Times New Roman" panose="02020603050405020304" pitchFamily="18" charset="0"/>
                <a:ea typeface="Times New Roman" panose="02020603050405020304" pitchFamily="18" charset="0"/>
                <a:cs typeface="Arial" panose="020B0604020202020204" pitchFamily="34" charset="0"/>
              </a:rPr>
              <a:t>, действующей на космонавта массой 70 кг в космическом корабле при его удалении от Земли. </a:t>
            </a:r>
          </a:p>
          <a:p>
            <a:pPr algn="ctr" eaLnBrk="1" hangingPunct="1">
              <a:lnSpc>
                <a:spcPct val="115000"/>
              </a:lnSpc>
              <a:spcBef>
                <a:spcPct val="0"/>
              </a:spcBef>
              <a:spcAft>
                <a:spcPts val="1000"/>
              </a:spcAft>
              <a:buFontTx/>
              <a:buNone/>
            </a:pPr>
            <a:r>
              <a:rPr lang="ru-RU" altLang="ru-RU" sz="2400" dirty="0">
                <a:latin typeface="Times New Roman" panose="02020603050405020304" pitchFamily="18" charset="0"/>
                <a:ea typeface="Times New Roman" panose="02020603050405020304" pitchFamily="18" charset="0"/>
                <a:cs typeface="Arial" panose="020B0604020202020204" pitchFamily="34" charset="0"/>
              </a:rPr>
              <a:t> Сила, с которой космонавт притягивается к Земле вблизи её поверхности, принята равной 700 Н.</a:t>
            </a:r>
          </a:p>
        </p:txBody>
      </p:sp>
      <p:pic>
        <p:nvPicPr>
          <p:cNvPr id="20483" name="Рисунок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3789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755650" y="758825"/>
            <a:ext cx="7920038" cy="202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Весом тела</a:t>
            </a:r>
            <a:r>
              <a:rPr lang="ru-RU" altLang="ru-RU" sz="2400">
                <a:latin typeface="Times New Roman" panose="02020603050405020304" pitchFamily="18" charset="0"/>
                <a:ea typeface="Times New Roman" panose="02020603050405020304" pitchFamily="18" charset="0"/>
                <a:cs typeface="Arial" panose="020B0604020202020204" pitchFamily="34" charset="0"/>
              </a:rPr>
              <a:t> называют силу, с которой тело вследствие его притяжения к Земле действует на опору или подвес.</a:t>
            </a: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endParaRPr lang="ru-RU" altLang="ru-RU" sz="2400">
              <a:latin typeface="Times New Roman" panose="02020603050405020304" pitchFamily="18" charset="0"/>
              <a:ea typeface="Times New Roman" panose="02020603050405020304" pitchFamily="18" charset="0"/>
              <a:cs typeface="Arial" panose="020B0604020202020204" pitchFamily="34" charset="0"/>
            </a:endParaRPr>
          </a:p>
          <a:p>
            <a:pPr algn="ctr" eaLnBrk="1" hangingPunct="1">
              <a:lnSpc>
                <a:spcPct val="115000"/>
              </a:lnSpc>
              <a:spcBef>
                <a:spcPct val="0"/>
              </a:spcBef>
              <a:spcAft>
                <a:spcPts val="1000"/>
              </a:spcAft>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 При этом предполагается, что тело </a:t>
            </a:r>
            <a:r>
              <a:rPr lang="ru-RU" altLang="ru-RU" sz="2400">
                <a:latin typeface="Times New Roman" panose="02020603050405020304" pitchFamily="18" charset="0"/>
                <a:ea typeface="Times New Roman" panose="02020603050405020304" pitchFamily="18" charset="0"/>
                <a:cs typeface="Arial" panose="020B0604020202020204" pitchFamily="34" charset="0"/>
              </a:rPr>
              <a:t>неподвижно относительно опоры или подвеса</a:t>
            </a:r>
            <a:r>
              <a:rPr lang="ru-RU" altLang="ru-RU" sz="2800">
                <a:latin typeface="Times New Roman" panose="02020603050405020304" pitchFamily="18" charset="0"/>
                <a:ea typeface="Times New Roman" panose="02020603050405020304" pitchFamily="18" charset="0"/>
                <a:cs typeface="Arial" panose="020B0604020202020204" pitchFamily="34" charset="0"/>
              </a:rPr>
              <a:t>.</a:t>
            </a:r>
            <a:r>
              <a:rPr lang="ru-RU" altLang="ru-RU"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endParaRPr lang="ru-RU" altLang="ru-RU" sz="2800">
              <a:latin typeface="Times New Roman" panose="02020603050405020304" pitchFamily="18" charset="0"/>
              <a:ea typeface="Times New Roman" panose="02020603050405020304" pitchFamily="18" charset="0"/>
              <a:cs typeface="Arial" panose="020B0604020202020204" pitchFamily="34" charset="0"/>
            </a:endParaRPr>
          </a:p>
        </p:txBody>
      </p:sp>
      <p:sp>
        <p:nvSpPr>
          <p:cNvPr id="21507" name="Прямоугольник 3"/>
          <p:cNvSpPr>
            <a:spLocks noChangeArrowheads="1"/>
          </p:cNvSpPr>
          <p:nvPr/>
        </p:nvSpPr>
        <p:spPr bwMode="auto">
          <a:xfrm>
            <a:off x="611188" y="3644900"/>
            <a:ext cx="3613150" cy="1331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Силы тяжести и реакции опоры приложены к разным телам: </a:t>
            </a:r>
          </a:p>
        </p:txBody>
      </p:sp>
      <p:pic>
        <p:nvPicPr>
          <p:cNvPr id="21508" name="Рисунок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67175" y="3429000"/>
            <a:ext cx="4729163" cy="218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684213" y="1847850"/>
            <a:ext cx="8208962" cy="157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ru-RU" altLang="ru-RU"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На тело действуют сила тяжести      , направленная вертикально вниз, и сила     , с которой опора действует на тело. </a:t>
            </a:r>
            <a:endParaRPr lang="ru-RU" altLang="ru-RU" sz="2800">
              <a:latin typeface="Times New Roman" panose="02020603050405020304" pitchFamily="18" charset="0"/>
              <a:ea typeface="Times New Roman" panose="02020603050405020304" pitchFamily="18" charset="0"/>
              <a:cs typeface="Arial" panose="020B0604020202020204" pitchFamily="34" charset="0"/>
            </a:endParaRPr>
          </a:p>
        </p:txBody>
      </p:sp>
      <p:sp>
        <p:nvSpPr>
          <p:cNvPr id="22531" name="Прямоугольник 9"/>
          <p:cNvSpPr>
            <a:spLocks noChangeArrowheads="1"/>
          </p:cNvSpPr>
          <p:nvPr/>
        </p:nvSpPr>
        <p:spPr bwMode="auto">
          <a:xfrm>
            <a:off x="503238" y="3498850"/>
            <a:ext cx="8135937" cy="156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Силу       </a:t>
            </a:r>
            <a:r>
              <a:rPr lang="ru-RU" altLang="ru-RU" sz="2400">
                <a:latin typeface="Times New Roman" panose="02020603050405020304" pitchFamily="18" charset="0"/>
                <a:ea typeface="Times New Roman" panose="02020603050405020304" pitchFamily="18" charset="0"/>
                <a:cs typeface="Arial" panose="020B0604020202020204" pitchFamily="34" charset="0"/>
              </a:rPr>
              <a:t>называют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силой нормального давления</a:t>
            </a:r>
            <a:r>
              <a:rPr lang="ru-RU" altLang="ru-RU" sz="2400">
                <a:latin typeface="Times New Roman" panose="02020603050405020304" pitchFamily="18" charset="0"/>
                <a:ea typeface="Times New Roman" panose="02020603050405020304" pitchFamily="18" charset="0"/>
                <a:cs typeface="Arial" panose="020B0604020202020204" pitchFamily="34" charset="0"/>
              </a:rPr>
              <a:t> или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силой реакции опоры.</a:t>
            </a:r>
            <a:r>
              <a:rPr lang="ru-RU" altLang="ru-RU" sz="2400">
                <a:latin typeface="Times New Roman" panose="02020603050405020304" pitchFamily="18" charset="0"/>
                <a:ea typeface="Times New Roman" panose="02020603050405020304" pitchFamily="18" charset="0"/>
                <a:cs typeface="Arial" panose="020B0604020202020204" pitchFamily="34" charset="0"/>
              </a:rPr>
              <a:t> </a:t>
            </a:r>
          </a:p>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Силы, действующие на </a:t>
            </a: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тело, уравновешивают друг друга:                 </a:t>
            </a:r>
            <a:endParaRPr lang="ru-RU" altLang="ru-RU"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22532" name="Прямоугольник 12"/>
          <p:cNvSpPr>
            <a:spLocks noChangeArrowheads="1"/>
          </p:cNvSpPr>
          <p:nvPr/>
        </p:nvSpPr>
        <p:spPr bwMode="auto">
          <a:xfrm>
            <a:off x="684213" y="692150"/>
            <a:ext cx="8135937" cy="108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Систему отсчёта, связанную с Землёй, будем считать инерциальной. </a:t>
            </a:r>
          </a:p>
        </p:txBody>
      </p:sp>
      <p:pic>
        <p:nvPicPr>
          <p:cNvPr id="22533" name="Рисунок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17688" y="2443163"/>
            <a:ext cx="5942012" cy="54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4" name="Рисунок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94038" y="1954213"/>
            <a:ext cx="5942012"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5" name="Рисунок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31913" y="3579813"/>
            <a:ext cx="5943601"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6" name="Рисунок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00200" y="5256213"/>
            <a:ext cx="5943600" cy="54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1"/>
          <p:cNvSpPr>
            <a:spLocks noChangeArrowheads="1"/>
          </p:cNvSpPr>
          <p:nvPr/>
        </p:nvSpPr>
        <p:spPr bwMode="auto">
          <a:xfrm>
            <a:off x="755650" y="796925"/>
            <a:ext cx="7920038" cy="476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В соответствии с третьим законом Ньютона тело действует на опору с некоторой силой    , равной по модулю силе реакции опоры и направленной в противоположную сторону</a:t>
            </a:r>
            <a:r>
              <a:rPr lang="ru-RU" altLang="ru-RU" sz="2400">
                <a:latin typeface="Times New Roman" panose="02020603050405020304" pitchFamily="18" charset="0"/>
                <a:ea typeface="Times New Roman" panose="02020603050405020304" pitchFamily="18" charset="0"/>
                <a:cs typeface="Arial" panose="020B0604020202020204" pitchFamily="34" charset="0"/>
              </a:rPr>
              <a:t>:                </a:t>
            </a:r>
          </a:p>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a:t>
            </a:r>
          </a:p>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По определению, сила     и называется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весом тела. </a:t>
            </a:r>
            <a:endParaRPr lang="ru-RU" altLang="ru-RU" sz="2400">
              <a:latin typeface="Times New Roman" panose="02020603050405020304" pitchFamily="18" charset="0"/>
              <a:ea typeface="Times New Roman" panose="02020603050405020304" pitchFamily="18" charset="0"/>
              <a:cs typeface="Arial" panose="020B0604020202020204" pitchFamily="34" charset="0"/>
            </a:endParaRPr>
          </a:p>
          <a:p>
            <a:pPr algn="ctr" eaLnBrk="1" hangingPunct="1">
              <a:lnSpc>
                <a:spcPct val="115000"/>
              </a:lnSpc>
              <a:spcBef>
                <a:spcPct val="0"/>
              </a:spcBef>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Из приведённых выше соотношений видно, что</a:t>
            </a:r>
          </a:p>
          <a:p>
            <a:pPr algn="ctr" eaLnBrk="1" hangingPunct="1">
              <a:lnSpc>
                <a:spcPct val="115000"/>
              </a:lnSpc>
              <a:spcBef>
                <a:spcPct val="0"/>
              </a:spcBef>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a:t>
            </a:r>
          </a:p>
          <a:p>
            <a:pPr algn="ctr" eaLnBrk="1" hangingPunct="1">
              <a:lnSpc>
                <a:spcPct val="115000"/>
              </a:lnSpc>
              <a:spcBef>
                <a:spcPct val="0"/>
              </a:spcBef>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т. е. вес тела  равен силе тяжести        . Но эти силы приложены к разным телам!</a:t>
            </a:r>
          </a:p>
        </p:txBody>
      </p:sp>
      <p:pic>
        <p:nvPicPr>
          <p:cNvPr id="23555" name="Рисунок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63938" y="1314450"/>
            <a:ext cx="5942012" cy="54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6" name="Рисунок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0200" y="2665413"/>
            <a:ext cx="5943600" cy="54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7" name="Рисунок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85913" y="3249613"/>
            <a:ext cx="5937250" cy="53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8" name="Рисунок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00200" y="4164013"/>
            <a:ext cx="5943600"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9" name="Рисунок 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059113" y="4667250"/>
            <a:ext cx="5942012"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755650" y="1644650"/>
            <a:ext cx="7920038" cy="414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По растяжению пружины можно определить </a:t>
            </a:r>
            <a:r>
              <a:rPr lang="ru-RU" altLang="ru-RU" sz="2400" i="1">
                <a:latin typeface="Times New Roman" panose="02020603050405020304" pitchFamily="18" charset="0"/>
                <a:ea typeface="Times New Roman" panose="02020603050405020304" pitchFamily="18" charset="0"/>
                <a:cs typeface="Arial" panose="020B0604020202020204" pitchFamily="34" charset="0"/>
              </a:rPr>
              <a:t>вес тела </a:t>
            </a:r>
            <a:r>
              <a:rPr lang="ru-RU" altLang="ru-RU" sz="2400">
                <a:latin typeface="Times New Roman" panose="02020603050405020304" pitchFamily="18" charset="0"/>
                <a:ea typeface="Times New Roman" panose="02020603050405020304" pitchFamily="18" charset="0"/>
                <a:cs typeface="Arial" panose="020B0604020202020204" pitchFamily="34" charset="0"/>
              </a:rPr>
              <a:t>и равную ему </a:t>
            </a:r>
            <a:r>
              <a:rPr lang="ru-RU" altLang="ru-RU" sz="2400" i="1">
                <a:latin typeface="Times New Roman" panose="02020603050405020304" pitchFamily="18" charset="0"/>
                <a:ea typeface="Times New Roman" panose="02020603050405020304" pitchFamily="18" charset="0"/>
                <a:cs typeface="Arial" panose="020B0604020202020204" pitchFamily="34" charset="0"/>
              </a:rPr>
              <a:t>силу притяжения</a:t>
            </a:r>
            <a:r>
              <a:rPr lang="ru-RU" altLang="ru-RU" sz="2400">
                <a:latin typeface="Times New Roman" panose="02020603050405020304" pitchFamily="18" charset="0"/>
                <a:ea typeface="Times New Roman" panose="02020603050405020304" pitchFamily="18" charset="0"/>
                <a:cs typeface="Arial" panose="020B0604020202020204" pitchFamily="34" charset="0"/>
              </a:rPr>
              <a:t> тела Землёй.</a:t>
            </a:r>
          </a:p>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Вес тела </a:t>
            </a:r>
            <a:r>
              <a:rPr lang="ru-RU" altLang="ru-RU" sz="2400" i="1">
                <a:latin typeface="Times New Roman" panose="02020603050405020304" pitchFamily="18" charset="0"/>
                <a:ea typeface="Times New Roman" panose="02020603050405020304" pitchFamily="18" charset="0"/>
                <a:cs typeface="Arial" panose="020B0604020202020204" pitchFamily="34" charset="0"/>
              </a:rPr>
              <a:t>проявляется только</a:t>
            </a:r>
            <a:r>
              <a:rPr lang="ru-RU" altLang="ru-RU" sz="24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i="1">
                <a:latin typeface="Times New Roman" panose="02020603050405020304" pitchFamily="18" charset="0"/>
                <a:ea typeface="Times New Roman" panose="02020603050405020304" pitchFamily="18" charset="0"/>
                <a:cs typeface="Arial" panose="020B0604020202020204" pitchFamily="34" charset="0"/>
              </a:rPr>
              <a:t>в том случае</a:t>
            </a:r>
            <a:r>
              <a:rPr lang="ru-RU" altLang="ru-RU" sz="2400">
                <a:latin typeface="Times New Roman" panose="02020603050405020304" pitchFamily="18" charset="0"/>
                <a:ea typeface="Times New Roman" panose="02020603050405020304" pitchFamily="18" charset="0"/>
                <a:cs typeface="Arial" panose="020B0604020202020204" pitchFamily="34" charset="0"/>
              </a:rPr>
              <a:t>, если тело движется с ускорением, отличным от ускорения свободного падения, т. е. когда на тело кроме силы тяжести действуют другие силы. </a:t>
            </a:r>
          </a:p>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Состояние тела, при котором оно движется только под действием силы тяжести, называется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состоянием невесомости</a:t>
            </a:r>
            <a:r>
              <a:rPr lang="ru-RU" altLang="ru-RU" sz="2400">
                <a:latin typeface="Times New Roman" panose="02020603050405020304" pitchFamily="18" charset="0"/>
                <a:ea typeface="Times New Roman" panose="02020603050405020304" pitchFamily="18" charset="0"/>
                <a:cs typeface="Arial" panose="020B0604020202020204" pitchFamily="34" charset="0"/>
              </a:rPr>
              <a:t>. </a:t>
            </a:r>
            <a:endParaRPr lang="ru-RU" altLang="ru-RU" sz="1600">
              <a:ea typeface="Times New Roman" panose="02020603050405020304" pitchFamily="18" charset="0"/>
              <a:cs typeface="Arial" panose="020B0604020202020204" pitchFamily="34" charset="0"/>
            </a:endParaRPr>
          </a:p>
        </p:txBody>
      </p:sp>
      <p:sp>
        <p:nvSpPr>
          <p:cNvPr id="24579" name="Прямоугольник 2"/>
          <p:cNvSpPr>
            <a:spLocks noChangeArrowheads="1"/>
          </p:cNvSpPr>
          <p:nvPr/>
        </p:nvSpPr>
        <p:spPr bwMode="auto">
          <a:xfrm>
            <a:off x="714375" y="642938"/>
            <a:ext cx="7920038" cy="94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 Если тело неподвижно висит на пружине, то роль силы реакции опоры (подвеса) играет упругая </a:t>
            </a:r>
            <a:r>
              <a:rPr lang="ru-RU" altLang="ru-RU" sz="2400" i="1">
                <a:solidFill>
                  <a:srgbClr val="000000"/>
                </a:solidFill>
                <a:latin typeface="Times New Roman" panose="02020603050405020304" pitchFamily="18" charset="0"/>
                <a:ea typeface="Times New Roman" panose="02020603050405020304" pitchFamily="18" charset="0"/>
                <a:cs typeface="Arial" panose="020B0604020202020204" pitchFamily="34" charset="0"/>
              </a:rPr>
              <a:t>сила пружины</a:t>
            </a: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750" y="620713"/>
            <a:ext cx="4392613" cy="3960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Прямоугольник 2"/>
          <p:cNvSpPr>
            <a:spLocks noChangeArrowheads="1"/>
          </p:cNvSpPr>
          <p:nvPr/>
        </p:nvSpPr>
        <p:spPr bwMode="auto">
          <a:xfrm>
            <a:off x="5003800" y="660400"/>
            <a:ext cx="3889375" cy="303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Пусть стол, на котором лежит тело массой      ,  движется вертикально вверх с ускорением    .   Второй закон Ньютона для тела в этом случае примет вид:</a:t>
            </a:r>
          </a:p>
        </p:txBody>
      </p:sp>
      <p:graphicFrame>
        <p:nvGraphicFramePr>
          <p:cNvPr id="25604" name="Object 37"/>
          <p:cNvGraphicFramePr>
            <a:graphicFrameLocks noChangeAspect="1"/>
          </p:cNvGraphicFramePr>
          <p:nvPr/>
        </p:nvGraphicFramePr>
        <p:xfrm>
          <a:off x="7974013" y="1214438"/>
          <a:ext cx="342900" cy="238125"/>
        </p:xfrm>
        <a:graphic>
          <a:graphicData uri="http://schemas.openxmlformats.org/presentationml/2006/ole">
            <p:oleObj spid="_x0000_s25701" name="Equation" r:id="rId4" imgW="342751" imgH="241195" progId="">
              <p:embed/>
            </p:oleObj>
          </a:graphicData>
        </a:graphic>
      </p:graphicFrame>
      <p:graphicFrame>
        <p:nvGraphicFramePr>
          <p:cNvPr id="25605" name="Object 38"/>
          <p:cNvGraphicFramePr>
            <a:graphicFrameLocks noChangeAspect="1"/>
          </p:cNvGraphicFramePr>
          <p:nvPr/>
        </p:nvGraphicFramePr>
        <p:xfrm>
          <a:off x="8069263" y="2000250"/>
          <a:ext cx="247650" cy="323850"/>
        </p:xfrm>
        <a:graphic>
          <a:graphicData uri="http://schemas.openxmlformats.org/presentationml/2006/ole">
            <p:oleObj spid="_x0000_s25702" name="Equation" r:id="rId5" imgW="253890" imgH="330057" progId="">
              <p:embed/>
            </p:oleObj>
          </a:graphicData>
        </a:graphic>
      </p:graphicFrame>
      <p:sp>
        <p:nvSpPr>
          <p:cNvPr id="25606" name="Прямоугольник 9"/>
          <p:cNvSpPr>
            <a:spLocks noChangeArrowheads="1"/>
          </p:cNvSpPr>
          <p:nvPr/>
        </p:nvSpPr>
        <p:spPr bwMode="auto">
          <a:xfrm>
            <a:off x="611188" y="4797425"/>
            <a:ext cx="8281987"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Тогда вес тела  </a:t>
            </a:r>
            <a:r>
              <a:rPr lang="ru-RU" altLang="ru-RU" sz="2400" i="1">
                <a:latin typeface="Times New Roman" panose="02020603050405020304" pitchFamily="18" charset="0"/>
                <a:ea typeface="Times New Roman" panose="02020603050405020304" pitchFamily="18" charset="0"/>
                <a:cs typeface="Arial" panose="020B0604020202020204" pitchFamily="34" charset="0"/>
              </a:rPr>
              <a:t>Р</a:t>
            </a:r>
            <a:r>
              <a:rPr lang="ru-RU" altLang="ru-RU" sz="2400">
                <a:latin typeface="Times New Roman" panose="02020603050405020304" pitchFamily="18" charset="0"/>
                <a:ea typeface="Times New Roman" panose="02020603050405020304" pitchFamily="18" charset="0"/>
                <a:cs typeface="Arial" panose="020B0604020202020204" pitchFamily="34" charset="0"/>
              </a:rPr>
              <a:t> будет равен:</a:t>
            </a:r>
            <a:endParaRPr lang="ru-RU" altLang="ru-RU"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25607" name="Рисунок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76688" y="3908425"/>
            <a:ext cx="5943600" cy="54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8" name="Рисунок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600200" y="5516563"/>
            <a:ext cx="5943600" cy="65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1"/>
          <p:cNvSpPr>
            <a:spLocks noChangeArrowheads="1"/>
          </p:cNvSpPr>
          <p:nvPr/>
        </p:nvSpPr>
        <p:spPr bwMode="auto">
          <a:xfrm>
            <a:off x="755650" y="2317750"/>
            <a:ext cx="7993063" cy="284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Действие перегрузки испытывают космонавты, как при взлёте космической ракеты, так и на участке торможения при входе корабля в плотные слои атмосферы. </a:t>
            </a:r>
          </a:p>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Большие перегрузки испытывают лётчики при выполнении фигур высшего пилотажа, особенно на сверхзвуковых самолётах.</a:t>
            </a:r>
          </a:p>
        </p:txBody>
      </p:sp>
      <p:sp>
        <p:nvSpPr>
          <p:cNvPr id="26627" name="Прямоугольник 2"/>
          <p:cNvSpPr>
            <a:spLocks noChangeArrowheads="1"/>
          </p:cNvSpPr>
          <p:nvPr/>
        </p:nvSpPr>
        <p:spPr bwMode="auto">
          <a:xfrm>
            <a:off x="755650" y="1014413"/>
            <a:ext cx="7993063"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Увеличение веса тела, вызванное ускоренным движением опоры или подвеса, называют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перегрузкой.</a:t>
            </a:r>
            <a:endParaRPr lang="ru-RU" altLang="ru-RU" sz="1800">
              <a:ea typeface="Times New Roman" panose="02020603050405020304" pitchFamily="18" charset="0"/>
              <a:cs typeface="Arial" panose="020B0604020202020204" pitchFamily="34" charset="0"/>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2"/>
          <p:cNvSpPr>
            <a:spLocks noChangeArrowheads="1"/>
          </p:cNvSpPr>
          <p:nvPr/>
        </p:nvSpPr>
        <p:spPr bwMode="auto">
          <a:xfrm>
            <a:off x="539750" y="1420813"/>
            <a:ext cx="8208963" cy="3303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Закон всемирного тяготения, устанавливая зависимость силы тяготения от масс взаимодействующих тел и расстояния между ними, не даёт ответа на вопрос о том,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как</a:t>
            </a:r>
            <a:r>
              <a:rPr lang="ru-RU" altLang="ru-RU" sz="2400">
                <a:latin typeface="Times New Roman" panose="02020603050405020304" pitchFamily="18" charset="0"/>
                <a:ea typeface="Times New Roman" panose="02020603050405020304" pitchFamily="18" charset="0"/>
                <a:cs typeface="Arial" panose="020B0604020202020204" pitchFamily="34" charset="0"/>
              </a:rPr>
              <a:t> осуществляется это взаимодействие.</a:t>
            </a:r>
          </a:p>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Тяготение (гравитационное взаимодействие), в отличие от таких механических взаимодействий как удар, трение и т. д., принадлежит к особой группе взаимодействий.   </a:t>
            </a: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endParaRPr lang="ru-RU" altLang="ru-RU" sz="1800">
              <a:ea typeface="Times New Roman" panose="02020603050405020304" pitchFamily="18" charset="0"/>
              <a:cs typeface="Arial" panose="020B0604020202020204" pitchFamily="34" charset="0"/>
            </a:endParaRPr>
          </a:p>
        </p:txBody>
      </p:sp>
      <p:sp>
        <p:nvSpPr>
          <p:cNvPr id="27651" name="TextBox 1"/>
          <p:cNvSpPr txBox="1">
            <a:spLocks noChangeArrowheads="1"/>
          </p:cNvSpPr>
          <p:nvPr/>
        </p:nvSpPr>
        <p:spPr bwMode="auto">
          <a:xfrm>
            <a:off x="1187624" y="332656"/>
            <a:ext cx="7451142"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ru-RU" dirty="0" smtClean="0">
                <a:latin typeface="Times New Roman" panose="02020603050405020304" pitchFamily="18" charset="0"/>
                <a:cs typeface="Times New Roman" panose="02020603050405020304" pitchFamily="18" charset="0"/>
              </a:rPr>
              <a:t>2.</a:t>
            </a:r>
            <a:r>
              <a:rPr lang="ru-RU" altLang="ru-RU" dirty="0" smtClean="0">
                <a:latin typeface="Times New Roman" panose="02020603050405020304" pitchFamily="18" charset="0"/>
                <a:cs typeface="Times New Roman" panose="02020603050405020304" pitchFamily="18" charset="0"/>
              </a:rPr>
              <a:t> </a:t>
            </a:r>
            <a:r>
              <a:rPr lang="ru-RU" altLang="ru-RU" dirty="0">
                <a:latin typeface="Times New Roman" panose="02020603050405020304" pitchFamily="18" charset="0"/>
                <a:cs typeface="Times New Roman" panose="02020603050405020304" pitchFamily="18" charset="0"/>
              </a:rPr>
              <a:t>Характеристики гравитационного поля</a:t>
            </a:r>
          </a:p>
          <a:p>
            <a:pPr>
              <a:spcBef>
                <a:spcPct val="0"/>
              </a:spcBef>
              <a:buFontTx/>
              <a:buNone/>
            </a:pPr>
            <a:r>
              <a:rPr lang="en-US" altLang="ru-RU" sz="2800" dirty="0" smtClean="0">
                <a:solidFill>
                  <a:srgbClr val="FF0000"/>
                </a:solidFill>
                <a:latin typeface="Times New Roman" panose="02020603050405020304" pitchFamily="18" charset="0"/>
                <a:cs typeface="Times New Roman" panose="02020603050405020304" pitchFamily="18" charset="0"/>
              </a:rPr>
              <a:t>	</a:t>
            </a:r>
            <a:r>
              <a:rPr lang="ru-RU" altLang="ru-RU" sz="2800" dirty="0" smtClean="0">
                <a:solidFill>
                  <a:srgbClr val="FF0000"/>
                </a:solidFill>
                <a:latin typeface="Times New Roman" panose="02020603050405020304" pitchFamily="18" charset="0"/>
                <a:cs typeface="Times New Roman" panose="02020603050405020304" pitchFamily="18" charset="0"/>
              </a:rPr>
              <a:t>Напряжённость гравитационного поля</a:t>
            </a:r>
            <a:endParaRPr lang="ru-RU" altLang="ru-RU"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ltLang="ru-RU" sz="3200" dirty="0" smtClean="0">
                <a:latin typeface="Times New Roman" panose="02020603050405020304" pitchFamily="18" charset="0"/>
                <a:cs typeface="Times New Roman" panose="02020603050405020304" pitchFamily="18" charset="0"/>
              </a:rPr>
              <a:t/>
            </a:r>
            <a:br>
              <a:rPr lang="en-US" altLang="ru-RU" sz="3200" dirty="0" smtClean="0">
                <a:latin typeface="Times New Roman" panose="02020603050405020304" pitchFamily="18" charset="0"/>
                <a:cs typeface="Times New Roman" panose="02020603050405020304" pitchFamily="18" charset="0"/>
              </a:rPr>
            </a:br>
            <a:r>
              <a:rPr lang="en-US" altLang="ru-RU" sz="3200" dirty="0">
                <a:latin typeface="Times New Roman" panose="02020603050405020304" pitchFamily="18" charset="0"/>
                <a:cs typeface="Times New Roman" panose="02020603050405020304" pitchFamily="18" charset="0"/>
              </a:rPr>
              <a:t/>
            </a:r>
            <a:br>
              <a:rPr lang="en-US" altLang="ru-RU" sz="3200" dirty="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dirty="0">
                <a:latin typeface="Times New Roman" panose="02020603050405020304" pitchFamily="18" charset="0"/>
                <a:cs typeface="Times New Roman" panose="02020603050405020304" pitchFamily="18" charset="0"/>
              </a:rPr>
              <a:t/>
            </a:r>
            <a:br>
              <a:rPr lang="ru-RU" altLang="ru-RU" sz="3200" dirty="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Лекционные демонстрации</a:t>
            </a:r>
            <a:r>
              <a:rPr lang="en-US" altLang="ru-RU" sz="3200" dirty="0" smtClean="0">
                <a:latin typeface="Times New Roman" panose="02020603050405020304" pitchFamily="18" charset="0"/>
                <a:cs typeface="Times New Roman" panose="02020603050405020304" pitchFamily="18" charset="0"/>
              </a:rPr>
              <a:t/>
            </a:r>
            <a:br>
              <a:rPr lang="en-US"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dirty="0">
                <a:latin typeface="Times New Roman" panose="02020603050405020304" pitchFamily="18" charset="0"/>
                <a:cs typeface="Times New Roman" panose="02020603050405020304" pitchFamily="18" charset="0"/>
              </a:rPr>
              <a:t/>
            </a:r>
            <a:br>
              <a:rPr lang="ru-RU" altLang="ru-RU" sz="3200" dirty="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Солнечная система</a:t>
            </a:r>
            <a:r>
              <a:rPr lang="en-US" altLang="ru-RU" sz="3200" dirty="0" smtClean="0">
                <a:latin typeface="Times New Roman" panose="02020603050405020304" pitchFamily="18" charset="0"/>
                <a:cs typeface="Times New Roman" panose="02020603050405020304" pitchFamily="18" charset="0"/>
              </a:rPr>
              <a:t/>
            </a:r>
            <a:br>
              <a:rPr lang="en-US" altLang="ru-RU" sz="3200" dirty="0" smtClean="0">
                <a:latin typeface="Times New Roman" panose="02020603050405020304" pitchFamily="18" charset="0"/>
                <a:cs typeface="Times New Roman" panose="02020603050405020304" pitchFamily="18" charset="0"/>
              </a:rPr>
            </a:br>
            <a:r>
              <a:rPr lang="ru-RU" altLang="ru-RU" dirty="0">
                <a:latin typeface="Times New Roman" panose="02020603050405020304" pitchFamily="18" charset="0"/>
                <a:cs typeface="Times New Roman" panose="02020603050405020304" pitchFamily="18" charset="0"/>
              </a:rPr>
              <a:t/>
            </a:r>
            <a:br>
              <a:rPr lang="ru-RU" altLang="ru-RU" dirty="0">
                <a:latin typeface="Times New Roman" panose="02020603050405020304" pitchFamily="18" charset="0"/>
                <a:cs typeface="Times New Roman" panose="02020603050405020304" pitchFamily="18" charset="0"/>
              </a:rPr>
            </a:br>
            <a:endParaRPr lang="ru-RU" dirty="0"/>
          </a:p>
        </p:txBody>
      </p:sp>
      <p:pic>
        <p:nvPicPr>
          <p:cNvPr id="4" name="Рисунок 3"/>
          <p:cNvPicPr>
            <a:picLocks noChangeAspect="1"/>
          </p:cNvPicPr>
          <p:nvPr/>
        </p:nvPicPr>
        <p:blipFill>
          <a:blip r:embed="rId2" cstate="print"/>
          <a:stretch>
            <a:fillRect/>
          </a:stretch>
        </p:blipFill>
        <p:spPr>
          <a:xfrm>
            <a:off x="321784" y="2348880"/>
            <a:ext cx="8500432" cy="3892090"/>
          </a:xfrm>
          <a:prstGeom prst="rect">
            <a:avLst/>
          </a:prstGeom>
        </p:spPr>
      </p:pic>
    </p:spTree>
    <p:extLst>
      <p:ext uri="{BB962C8B-B14F-4D97-AF65-F5344CB8AC3E}">
        <p14:creationId xmlns="" xmlns:p14="http://schemas.microsoft.com/office/powerpoint/2010/main" val="367103767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Прямоугольник 2"/>
          <p:cNvSpPr>
            <a:spLocks noChangeArrowheads="1"/>
          </p:cNvSpPr>
          <p:nvPr/>
        </p:nvSpPr>
        <p:spPr bwMode="auto">
          <a:xfrm>
            <a:off x="714375" y="642938"/>
            <a:ext cx="8281988" cy="4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Оно проявляется между телами, удалёнными друг от друга. </a:t>
            </a:r>
            <a:endParaRPr lang="ru-RU" altLang="ru-RU" sz="1600">
              <a:solidFill>
                <a:srgbClr val="000000"/>
              </a:solidFill>
              <a:ea typeface="Times New Roman" panose="02020603050405020304" pitchFamily="18" charset="0"/>
              <a:cs typeface="Arial" panose="020B0604020202020204" pitchFamily="34" charset="0"/>
            </a:endParaRPr>
          </a:p>
        </p:txBody>
      </p:sp>
      <p:sp>
        <p:nvSpPr>
          <p:cNvPr id="4" name="Прямоугольник 3"/>
          <p:cNvSpPr/>
          <p:nvPr/>
        </p:nvSpPr>
        <p:spPr>
          <a:xfrm>
            <a:off x="611188" y="1497013"/>
            <a:ext cx="8281987" cy="3732212"/>
          </a:xfrm>
          <a:prstGeom prst="rect">
            <a:avLst/>
          </a:prstGeom>
        </p:spPr>
        <p:txBody>
          <a:bodyPr>
            <a:spAutoFit/>
          </a:bodyPr>
          <a:lstStyle/>
          <a:p>
            <a:pPr algn="ctr" eaLnBrk="1" fontAlgn="auto" hangingPunct="1">
              <a:lnSpc>
                <a:spcPct val="115000"/>
              </a:lnSpc>
              <a:spcBef>
                <a:spcPts val="0"/>
              </a:spcBef>
              <a:spcAft>
                <a:spcPts val="1000"/>
              </a:spcAft>
              <a:defRPr/>
            </a:pPr>
            <a:r>
              <a:rPr lang="ru-RU" sz="2800" dirty="0">
                <a:latin typeface="Times New Roman"/>
                <a:ea typeface="Times New Roman"/>
                <a:cs typeface="Arial"/>
              </a:rPr>
              <a:t> </a:t>
            </a:r>
            <a:r>
              <a:rPr lang="ru-RU" sz="2400" dirty="0">
                <a:latin typeface="Times New Roman"/>
                <a:ea typeface="Times New Roman"/>
                <a:cs typeface="Arial"/>
              </a:rPr>
              <a:t>Причем сила тяготения не зависит от того, в какой среде эти тела находятся. Тяготение существует и в вакууме.</a:t>
            </a:r>
          </a:p>
          <a:p>
            <a:pPr algn="ctr" eaLnBrk="1" fontAlgn="auto" hangingPunct="1">
              <a:lnSpc>
                <a:spcPct val="115000"/>
              </a:lnSpc>
              <a:spcBef>
                <a:spcPts val="600"/>
              </a:spcBef>
              <a:spcAft>
                <a:spcPts val="0"/>
              </a:spcAft>
              <a:defRPr/>
            </a:pPr>
            <a:r>
              <a:rPr lang="ru-RU" sz="2400" b="1" i="1" kern="0" dirty="0">
                <a:solidFill>
                  <a:srgbClr val="0070C0"/>
                </a:solidFill>
                <a:latin typeface="Times New Roman"/>
                <a:ea typeface="Times New Roman"/>
                <a:cs typeface="Times New Roman"/>
              </a:rPr>
              <a:t>   </a:t>
            </a:r>
            <a:r>
              <a:rPr lang="ru-RU" sz="2400" b="1" i="1" kern="0" dirty="0">
                <a:latin typeface="Times New Roman"/>
                <a:ea typeface="Times New Roman"/>
                <a:cs typeface="Times New Roman"/>
              </a:rPr>
              <a:t>Гравитационное взаимодействие между телами осуществляется с помощью поля тяготения (гравитационного поля). </a:t>
            </a:r>
          </a:p>
          <a:p>
            <a:pPr algn="ctr" eaLnBrk="1" fontAlgn="auto" hangingPunct="1">
              <a:lnSpc>
                <a:spcPct val="115000"/>
              </a:lnSpc>
              <a:spcBef>
                <a:spcPts val="0"/>
              </a:spcBef>
              <a:spcAft>
                <a:spcPts val="1000"/>
              </a:spcAft>
              <a:defRPr/>
            </a:pPr>
            <a:r>
              <a:rPr lang="ru-RU" sz="2400" dirty="0">
                <a:latin typeface="Times New Roman"/>
                <a:ea typeface="Times New Roman"/>
                <a:cs typeface="Arial"/>
              </a:rPr>
              <a:t>То есть, тело 1 возбуждает в окружающем пространстве силовое поле, которое в месте нахождения тела 2 проявляется в виде действующих на него сил. </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611188" y="460375"/>
            <a:ext cx="8208962" cy="284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В свою очередь, тело 2 возбуждает аналогичное силовое поле, действующее на тело 1.</a:t>
            </a:r>
          </a:p>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Основное свойство поля тяготения, которое отличает его от других полей, состоит в том, что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на любую материальную точку массой m, внесённую в это поле, действует сила притяжения, пропорциональная </a:t>
            </a:r>
            <a:r>
              <a:rPr lang="en-US" altLang="ru-RU" sz="2400" b="1" i="1">
                <a:latin typeface="Times New Roman" panose="02020603050405020304" pitchFamily="18" charset="0"/>
                <a:ea typeface="Times New Roman" panose="02020603050405020304" pitchFamily="18" charset="0"/>
                <a:cs typeface="Arial" panose="020B0604020202020204" pitchFamily="34" charset="0"/>
              </a:rPr>
              <a:t>m</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a:t>
            </a:r>
            <a:r>
              <a:rPr lang="ru-RU" altLang="ru-RU" sz="2400">
                <a:latin typeface="Times New Roman" panose="02020603050405020304" pitchFamily="18" charset="0"/>
                <a:ea typeface="Times New Roman" panose="02020603050405020304" pitchFamily="18" charset="0"/>
                <a:cs typeface="Arial" panose="020B0604020202020204" pitchFamily="34" charset="0"/>
              </a:rPr>
              <a:t> </a:t>
            </a:r>
          </a:p>
        </p:txBody>
      </p:sp>
      <p:sp>
        <p:nvSpPr>
          <p:cNvPr id="29699" name="Прямоугольник 4"/>
          <p:cNvSpPr>
            <a:spLocks noChangeArrowheads="1"/>
          </p:cNvSpPr>
          <p:nvPr/>
        </p:nvSpPr>
        <p:spPr bwMode="auto">
          <a:xfrm>
            <a:off x="611188" y="4851400"/>
            <a:ext cx="8208962"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где       – вектор, не зависящий от </a:t>
            </a:r>
            <a:r>
              <a:rPr lang="en-US" altLang="ru-RU" sz="2400" i="1">
                <a:latin typeface="Times New Roman" panose="02020603050405020304" pitchFamily="18" charset="0"/>
                <a:ea typeface="Times New Roman" panose="02020603050405020304" pitchFamily="18" charset="0"/>
                <a:cs typeface="Arial" panose="020B0604020202020204" pitchFamily="34" charset="0"/>
              </a:rPr>
              <a:t>m </a:t>
            </a:r>
            <a:r>
              <a:rPr lang="ru-RU" altLang="ru-RU" sz="2400">
                <a:latin typeface="Times New Roman" panose="02020603050405020304" pitchFamily="18" charset="0"/>
                <a:ea typeface="Times New Roman" panose="02020603050405020304" pitchFamily="18" charset="0"/>
                <a:cs typeface="Arial" panose="020B0604020202020204" pitchFamily="34" charset="0"/>
              </a:rPr>
              <a:t>и названый </a:t>
            </a:r>
            <a:r>
              <a:rPr lang="ru-RU" altLang="ru-RU" sz="2400" i="1">
                <a:latin typeface="Times New Roman" panose="02020603050405020304" pitchFamily="18" charset="0"/>
                <a:ea typeface="Times New Roman" panose="02020603050405020304" pitchFamily="18" charset="0"/>
                <a:cs typeface="Arial" panose="020B0604020202020204" pitchFamily="34" charset="0"/>
              </a:rPr>
              <a:t>напряжённостью поля тяготения.</a:t>
            </a:r>
            <a:endParaRPr lang="ru-RU" altLang="ru-RU" sz="1600">
              <a:ea typeface="Times New Roman" panose="02020603050405020304" pitchFamily="18" charset="0"/>
              <a:cs typeface="Arial" panose="020B0604020202020204" pitchFamily="34" charset="0"/>
            </a:endParaRPr>
          </a:p>
        </p:txBody>
      </p:sp>
      <p:pic>
        <p:nvPicPr>
          <p:cNvPr id="29700" name="Рисунок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00200" y="3824288"/>
            <a:ext cx="5943600" cy="54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1" name="Рисунок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2775" y="4884738"/>
            <a:ext cx="5942013"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2"/>
          <p:cNvSpPr>
            <a:spLocks noChangeArrowheads="1"/>
          </p:cNvSpPr>
          <p:nvPr/>
        </p:nvSpPr>
        <p:spPr bwMode="auto">
          <a:xfrm>
            <a:off x="755650" y="1384300"/>
            <a:ext cx="7848600" cy="1757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Вектор напряжённости численно равен силе, действующей со стороны поля на материальную точку единичной массы, и совпадает с этой силой по направлению. </a:t>
            </a:r>
          </a:p>
        </p:txBody>
      </p:sp>
      <p:sp>
        <p:nvSpPr>
          <p:cNvPr id="30723" name="Прямоугольник 4"/>
          <p:cNvSpPr>
            <a:spLocks noChangeArrowheads="1"/>
          </p:cNvSpPr>
          <p:nvPr/>
        </p:nvSpPr>
        <p:spPr bwMode="auto">
          <a:xfrm>
            <a:off x="755650" y="3717925"/>
            <a:ext cx="7848600" cy="1366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Вектор напряжённости является силовой характеристикой гравитационного поля и изменяется при переходе от одной точки поля к другой.</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1"/>
          <p:cNvSpPr>
            <a:spLocks noChangeArrowheads="1"/>
          </p:cNvSpPr>
          <p:nvPr/>
        </p:nvSpPr>
        <p:spPr bwMode="auto">
          <a:xfrm>
            <a:off x="684213" y="333375"/>
            <a:ext cx="7920037" cy="2252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Поле называется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центральным</a:t>
            </a:r>
            <a:r>
              <a:rPr lang="ru-RU" altLang="ru-RU" sz="2400">
                <a:latin typeface="Times New Roman" panose="02020603050405020304" pitchFamily="18" charset="0"/>
                <a:ea typeface="Times New Roman" panose="02020603050405020304" pitchFamily="18" charset="0"/>
                <a:cs typeface="Arial" panose="020B0604020202020204" pitchFamily="34" charset="0"/>
              </a:rPr>
              <a:t>, если во всех его точках векторы напряжённости направлены вдоль прямых, которые пересекаются в одной и той же точке </a:t>
            </a:r>
            <a:r>
              <a:rPr lang="ru-RU" altLang="ru-RU" sz="2400" i="1">
                <a:latin typeface="Times New Roman" panose="02020603050405020304" pitchFamily="18" charset="0"/>
                <a:ea typeface="Times New Roman" panose="02020603050405020304" pitchFamily="18" charset="0"/>
                <a:cs typeface="Arial" panose="020B0604020202020204" pitchFamily="34" charset="0"/>
              </a:rPr>
              <a:t>О</a:t>
            </a:r>
            <a:r>
              <a:rPr lang="ru-RU" altLang="ru-RU" sz="2400">
                <a:latin typeface="Times New Roman" panose="02020603050405020304" pitchFamily="18" charset="0"/>
                <a:ea typeface="Times New Roman" panose="02020603050405020304" pitchFamily="18" charset="0"/>
                <a:cs typeface="Arial" panose="020B0604020202020204" pitchFamily="34" charset="0"/>
              </a:rPr>
              <a:t>, неподвижной относительно какой либо инерционной системы отсчета. </a:t>
            </a:r>
            <a:endParaRPr lang="ru-RU" altLang="ru-RU"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31747" name="Рисунок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2638" y="2997200"/>
            <a:ext cx="3240087" cy="312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8" name="Прямоугольник 3"/>
          <p:cNvSpPr>
            <a:spLocks noChangeArrowheads="1"/>
          </p:cNvSpPr>
          <p:nvPr/>
        </p:nvSpPr>
        <p:spPr bwMode="auto">
          <a:xfrm>
            <a:off x="4284663" y="3268663"/>
            <a:ext cx="4535487" cy="1862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Поле тяготения называется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однородным</a:t>
            </a:r>
            <a:r>
              <a:rPr lang="ru-RU" altLang="ru-RU" sz="2400">
                <a:latin typeface="Times New Roman" panose="02020603050405020304" pitchFamily="18" charset="0"/>
                <a:ea typeface="Times New Roman" panose="02020603050405020304" pitchFamily="18" charset="0"/>
                <a:cs typeface="Arial" panose="020B0604020202020204" pitchFamily="34" charset="0"/>
              </a:rPr>
              <a:t>, если его напряжённость </a:t>
            </a: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во всех точках одинакова.</a:t>
            </a:r>
            <a:endParaRPr lang="ru-RU" altLang="ru-RU" sz="1800">
              <a:solidFill>
                <a:srgbClr val="000000"/>
              </a:solidFill>
              <a:ea typeface="Times New Roman" panose="02020603050405020304" pitchFamily="18" charset="0"/>
              <a:cs typeface="Arial" panose="020B0604020202020204" pitchFamily="34" charset="0"/>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150" y="1676400"/>
            <a:ext cx="5545138" cy="218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Прямоугольник 3"/>
          <p:cNvSpPr>
            <a:spLocks noChangeArrowheads="1"/>
          </p:cNvSpPr>
          <p:nvPr/>
        </p:nvSpPr>
        <p:spPr bwMode="auto">
          <a:xfrm>
            <a:off x="755650" y="4437063"/>
            <a:ext cx="7920038"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Определим работу, совершенную силами поля тяготения при перемещении в нём материальной точки массой </a:t>
            </a:r>
            <a:r>
              <a:rPr lang="en-US" altLang="ru-RU" sz="2400" i="1">
                <a:latin typeface="Times New Roman" panose="02020603050405020304" pitchFamily="18" charset="0"/>
                <a:ea typeface="Times New Roman" panose="02020603050405020304" pitchFamily="18" charset="0"/>
                <a:cs typeface="Arial" panose="020B0604020202020204" pitchFamily="34" charset="0"/>
              </a:rPr>
              <a:t>m</a:t>
            </a:r>
            <a:r>
              <a:rPr lang="ru-RU" altLang="ru-RU" sz="2400">
                <a:latin typeface="Times New Roman" panose="02020603050405020304" pitchFamily="18" charset="0"/>
                <a:ea typeface="Times New Roman" panose="02020603050405020304" pitchFamily="18" charset="0"/>
                <a:cs typeface="Arial" panose="020B0604020202020204" pitchFamily="34" charset="0"/>
              </a:rPr>
              <a:t> (работу по удалению материальной точки массой </a:t>
            </a:r>
            <a:r>
              <a:rPr lang="en-US" altLang="ru-RU" sz="2400" i="1">
                <a:latin typeface="Times New Roman" panose="02020603050405020304" pitchFamily="18" charset="0"/>
                <a:ea typeface="Times New Roman" panose="02020603050405020304" pitchFamily="18" charset="0"/>
                <a:cs typeface="Arial" panose="020B0604020202020204" pitchFamily="34" charset="0"/>
              </a:rPr>
              <a:t>m</a:t>
            </a:r>
            <a:r>
              <a:rPr lang="ru-RU" altLang="ru-RU" sz="2400">
                <a:latin typeface="Times New Roman" panose="02020603050405020304" pitchFamily="18" charset="0"/>
                <a:ea typeface="Times New Roman" panose="02020603050405020304" pitchFamily="18" charset="0"/>
                <a:cs typeface="Arial" panose="020B0604020202020204" pitchFamily="34" charset="0"/>
              </a:rPr>
              <a:t> от Земли массой </a:t>
            </a:r>
            <a:r>
              <a:rPr lang="en-US" altLang="ru-RU" sz="2400" i="1">
                <a:latin typeface="Times New Roman" panose="02020603050405020304" pitchFamily="18" charset="0"/>
                <a:ea typeface="Times New Roman" panose="02020603050405020304" pitchFamily="18" charset="0"/>
                <a:cs typeface="Arial" panose="020B0604020202020204" pitchFamily="34" charset="0"/>
              </a:rPr>
              <a:t>M</a:t>
            </a:r>
            <a:r>
              <a:rPr lang="ru-RU" altLang="ru-RU" sz="2400">
                <a:latin typeface="Times New Roman" panose="02020603050405020304" pitchFamily="18" charset="0"/>
                <a:ea typeface="Times New Roman" panose="02020603050405020304" pitchFamily="18" charset="0"/>
                <a:cs typeface="Arial" panose="020B0604020202020204" pitchFamily="34" charset="0"/>
              </a:rPr>
              <a:t> на расстояние </a:t>
            </a:r>
            <a:r>
              <a:rPr lang="en-US" altLang="ru-RU" sz="2400" i="1">
                <a:latin typeface="Times New Roman" panose="02020603050405020304" pitchFamily="18" charset="0"/>
                <a:ea typeface="Times New Roman" panose="02020603050405020304" pitchFamily="18" charset="0"/>
                <a:cs typeface="Arial" panose="020B0604020202020204" pitchFamily="34" charset="0"/>
              </a:rPr>
              <a:t>r</a:t>
            </a:r>
            <a:r>
              <a:rPr lang="ru-RU" altLang="ru-RU" sz="2400">
                <a:latin typeface="Times New Roman" panose="02020603050405020304" pitchFamily="18" charset="0"/>
                <a:ea typeface="Times New Roman" panose="02020603050405020304" pitchFamily="18" charset="0"/>
                <a:cs typeface="Arial" panose="020B0604020202020204" pitchFamily="34" charset="0"/>
              </a:rPr>
              <a:t>).</a:t>
            </a:r>
            <a:endParaRPr lang="ru-RU" altLang="ru-RU" sz="1600">
              <a:ea typeface="Times New Roman" panose="02020603050405020304" pitchFamily="18" charset="0"/>
              <a:cs typeface="Arial" panose="020B0604020202020204" pitchFamily="34" charset="0"/>
            </a:endParaRPr>
          </a:p>
        </p:txBody>
      </p:sp>
      <p:sp>
        <p:nvSpPr>
          <p:cNvPr id="32772" name="TextBox 1"/>
          <p:cNvSpPr txBox="1">
            <a:spLocks noChangeArrowheads="1"/>
          </p:cNvSpPr>
          <p:nvPr/>
        </p:nvSpPr>
        <p:spPr bwMode="auto">
          <a:xfrm>
            <a:off x="515938" y="398463"/>
            <a:ext cx="8112125" cy="123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800" dirty="0" smtClean="0">
                <a:solidFill>
                  <a:srgbClr val="FF0000"/>
                </a:solidFill>
                <a:latin typeface="Times New Roman" panose="02020603050405020304" pitchFamily="18" charset="0"/>
                <a:cs typeface="Times New Roman" panose="02020603050405020304" pitchFamily="18" charset="0"/>
              </a:rPr>
              <a:t> </a:t>
            </a:r>
            <a:r>
              <a:rPr lang="ru-RU" altLang="ru-RU" sz="2800" dirty="0">
                <a:solidFill>
                  <a:srgbClr val="FF0000"/>
                </a:solidFill>
                <a:latin typeface="Times New Roman" panose="02020603050405020304" pitchFamily="18" charset="0"/>
                <a:cs typeface="Times New Roman" panose="02020603050405020304" pitchFamily="18" charset="0"/>
              </a:rPr>
              <a:t>Работа сил тяготения. Потенциал поля тяготения </a:t>
            </a:r>
          </a:p>
          <a:p>
            <a:pPr>
              <a:spcBef>
                <a:spcPct val="0"/>
              </a:spcBef>
              <a:buFontTx/>
              <a:buNone/>
            </a:pPr>
            <a:r>
              <a:rPr lang="ru-RU" altLang="ru-RU" sz="2800" dirty="0">
                <a:solidFill>
                  <a:srgbClr val="FF0000"/>
                </a:solidFill>
                <a:latin typeface="Times New Roman" panose="02020603050405020304" pitchFamily="18" charset="0"/>
                <a:cs typeface="Times New Roman" panose="02020603050405020304" pitchFamily="18" charset="0"/>
              </a:rPr>
              <a:t>и его связь с напряжённостью</a:t>
            </a:r>
          </a:p>
          <a:p>
            <a:pPr>
              <a:spcBef>
                <a:spcPct val="0"/>
              </a:spcBef>
              <a:buFontTx/>
              <a:buNone/>
            </a:pPr>
            <a:endParaRPr lang="ru-RU" sz="1800" dirty="0">
              <a:latin typeface="Arial" panose="020B0604020202020204" pitchFamily="34" charset="0"/>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Прямоугольник 1"/>
          <p:cNvSpPr>
            <a:spLocks noChangeArrowheads="1"/>
          </p:cNvSpPr>
          <p:nvPr/>
        </p:nvSpPr>
        <p:spPr bwMode="auto">
          <a:xfrm>
            <a:off x="827088" y="404813"/>
            <a:ext cx="7777162"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На данную точку в положении 1 действует сила</a:t>
            </a:r>
          </a:p>
        </p:txBody>
      </p:sp>
      <p:sp>
        <p:nvSpPr>
          <p:cNvPr id="33795" name="Прямоугольник 4"/>
          <p:cNvSpPr>
            <a:spLocks noChangeArrowheads="1"/>
          </p:cNvSpPr>
          <p:nvPr/>
        </p:nvSpPr>
        <p:spPr bwMode="auto">
          <a:xfrm>
            <a:off x="827088" y="2401888"/>
            <a:ext cx="8066087"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При перемещении этой точки на расстояние </a:t>
            </a:r>
            <a:r>
              <a:rPr lang="en-US" altLang="ru-RU" sz="2400" i="1">
                <a:latin typeface="Times New Roman" panose="02020603050405020304" pitchFamily="18" charset="0"/>
                <a:ea typeface="Times New Roman" panose="02020603050405020304" pitchFamily="18" charset="0"/>
                <a:cs typeface="Arial" panose="020B0604020202020204" pitchFamily="34" charset="0"/>
              </a:rPr>
              <a:t>dr</a:t>
            </a:r>
            <a:r>
              <a:rPr lang="ru-RU" altLang="ru-RU" sz="2400" i="1">
                <a:latin typeface="Times New Roman" panose="02020603050405020304" pitchFamily="18" charset="0"/>
                <a:ea typeface="Times New Roman" panose="02020603050405020304" pitchFamily="18" charset="0"/>
                <a:cs typeface="Arial" panose="020B0604020202020204" pitchFamily="34" charset="0"/>
              </a:rPr>
              <a:t>,</a:t>
            </a:r>
            <a:r>
              <a:rPr lang="ru-RU" altLang="ru-RU" sz="2400">
                <a:latin typeface="Times New Roman" panose="02020603050405020304" pitchFamily="18" charset="0"/>
                <a:ea typeface="Times New Roman" panose="02020603050405020304" pitchFamily="18" charset="0"/>
                <a:cs typeface="Arial" panose="020B0604020202020204" pitchFamily="34" charset="0"/>
              </a:rPr>
              <a:t> совершается работа                  :</a:t>
            </a:r>
            <a:endParaRPr lang="ru-RU" altLang="ru-RU" sz="2800">
              <a:latin typeface="Times New Roman" panose="02020603050405020304" pitchFamily="18" charset="0"/>
              <a:ea typeface="Times New Roman" panose="02020603050405020304" pitchFamily="18" charset="0"/>
              <a:cs typeface="Arial" panose="020B0604020202020204" pitchFamily="34" charset="0"/>
            </a:endParaRPr>
          </a:p>
        </p:txBody>
      </p:sp>
      <p:sp>
        <p:nvSpPr>
          <p:cNvPr id="33796" name="Прямоугольник 11"/>
          <p:cNvSpPr>
            <a:spLocks noChangeArrowheads="1"/>
          </p:cNvSpPr>
          <p:nvPr/>
        </p:nvSpPr>
        <p:spPr bwMode="auto">
          <a:xfrm>
            <a:off x="827088" y="4724400"/>
            <a:ext cx="7777162" cy="101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где минус появляется потому, что сила и перемещение противоположны по направлению. </a:t>
            </a:r>
            <a:endParaRPr lang="ru-RU" altLang="ru-RU"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33797" name="Рисунок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00200" y="1236663"/>
            <a:ext cx="5943600" cy="815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8" name="Рукописный ввод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86525" y="3133725"/>
            <a:ext cx="19050" cy="17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9" name="Рукописный ввод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3200" y="2981325"/>
            <a:ext cx="19050" cy="1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0" name="Рукописный ввод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76975" y="3200400"/>
            <a:ext cx="19050" cy="1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1" name="Рукописный ввод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33950" y="3629025"/>
            <a:ext cx="19050" cy="1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2" name="Рукописный ввод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76900" y="5200650"/>
            <a:ext cx="19050" cy="1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3" name="Рукописный ввод 1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5588" y="2676525"/>
            <a:ext cx="55562" cy="141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4" name="Рукописный ввод 1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33925" y="4467225"/>
            <a:ext cx="19050" cy="1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5" name="Рукописный ввод 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76725" y="5857875"/>
            <a:ext cx="19050" cy="17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6" name="Рукописный ввод 1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24200" y="5486400"/>
            <a:ext cx="19050" cy="1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7" name="Рукописный ввод 1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29150" y="4171950"/>
            <a:ext cx="22225" cy="17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8" name="Рукописный ввод 1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81600" y="3324225"/>
            <a:ext cx="19050" cy="1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9" name="Рукописный ввод 1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28975" y="3019425"/>
            <a:ext cx="19050" cy="1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0" name="Рукописный ввод 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24325" y="2533650"/>
            <a:ext cx="19050" cy="17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1" name="Рукописный ввод 2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72025" y="1762125"/>
            <a:ext cx="19050" cy="17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2" name="Рукописный ввод 2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10125" y="590550"/>
            <a:ext cx="22225" cy="1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3" name="Рукописный ввод 2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95850" y="4343400"/>
            <a:ext cx="19050" cy="1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4" name="Рукописный ввод 2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72025" y="3743325"/>
            <a:ext cx="19050" cy="1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5" name="Рукописный ввод 2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3149600"/>
            <a:ext cx="19050" cy="20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6" name="Рукописный ввод 2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28800" y="-419100"/>
            <a:ext cx="19050" cy="17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7" name="Рисунок 2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67063" y="2871788"/>
            <a:ext cx="5942012" cy="54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18" name="Рисунок 2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00200" y="3641725"/>
            <a:ext cx="59436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1"/>
          <p:cNvSpPr>
            <a:spLocks noChangeArrowheads="1"/>
          </p:cNvSpPr>
          <p:nvPr/>
        </p:nvSpPr>
        <p:spPr bwMode="auto">
          <a:xfrm>
            <a:off x="684213" y="620713"/>
            <a:ext cx="8064500"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Если перемещение тела происходит с расстояния     до      , то совершается работа</a:t>
            </a:r>
          </a:p>
        </p:txBody>
      </p:sp>
      <p:graphicFrame>
        <p:nvGraphicFramePr>
          <p:cNvPr id="34819" name="Object 28"/>
          <p:cNvGraphicFramePr>
            <a:graphicFrameLocks noChangeAspect="1"/>
          </p:cNvGraphicFramePr>
          <p:nvPr/>
        </p:nvGraphicFramePr>
        <p:xfrm>
          <a:off x="7439025" y="655638"/>
          <a:ext cx="228600" cy="428625"/>
        </p:xfrm>
        <a:graphic>
          <a:graphicData uri="http://schemas.openxmlformats.org/presentationml/2006/ole">
            <p:oleObj spid="_x0000_s34919" name="Equation" r:id="rId3" imgW="228501" imgH="431613" progId="">
              <p:embed/>
            </p:oleObj>
          </a:graphicData>
        </a:graphic>
      </p:graphicFrame>
      <p:graphicFrame>
        <p:nvGraphicFramePr>
          <p:cNvPr id="34820" name="Object 29"/>
          <p:cNvGraphicFramePr>
            <a:graphicFrameLocks noChangeAspect="1"/>
          </p:cNvGraphicFramePr>
          <p:nvPr/>
        </p:nvGraphicFramePr>
        <p:xfrm>
          <a:off x="8121650" y="655638"/>
          <a:ext cx="266700" cy="428625"/>
        </p:xfrm>
        <a:graphic>
          <a:graphicData uri="http://schemas.openxmlformats.org/presentationml/2006/ole">
            <p:oleObj spid="_x0000_s34920" name="Equation" r:id="rId4" imgW="266469" imgH="431425" progId="">
              <p:embed/>
            </p:oleObj>
          </a:graphicData>
        </a:graphic>
      </p:graphicFrame>
      <p:sp>
        <p:nvSpPr>
          <p:cNvPr id="34821" name="Прямоугольник 8"/>
          <p:cNvSpPr>
            <a:spLocks noChangeArrowheads="1"/>
          </p:cNvSpPr>
          <p:nvPr/>
        </p:nvSpPr>
        <p:spPr bwMode="auto">
          <a:xfrm>
            <a:off x="684213" y="3019425"/>
            <a:ext cx="8064500" cy="221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Из этой формулы следует, что совершённая  работа не зависит от траектории перемещения, а зависит лишь от выбора начальной и конечной точек перемещения, т.е. силы тяготения являются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консервативными,</a:t>
            </a:r>
            <a:r>
              <a:rPr lang="ru-RU" altLang="ru-RU" sz="2400">
                <a:latin typeface="Times New Roman" panose="02020603050405020304" pitchFamily="18" charset="0"/>
                <a:ea typeface="Times New Roman" panose="02020603050405020304" pitchFamily="18" charset="0"/>
                <a:cs typeface="Arial" panose="020B0604020202020204" pitchFamily="34" charset="0"/>
              </a:rPr>
              <a:t> а поле —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потенциальным</a:t>
            </a:r>
            <a:r>
              <a:rPr lang="ru-RU" altLang="ru-RU" sz="2400">
                <a:latin typeface="Times New Roman" panose="02020603050405020304" pitchFamily="18" charset="0"/>
                <a:ea typeface="Times New Roman" panose="02020603050405020304" pitchFamily="18" charset="0"/>
                <a:cs typeface="Arial" panose="020B0604020202020204" pitchFamily="34" charset="0"/>
              </a:rPr>
              <a:t>. </a:t>
            </a:r>
          </a:p>
        </p:txBody>
      </p:sp>
      <p:pic>
        <p:nvPicPr>
          <p:cNvPr id="34822" name="Рисунок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00200" y="1790700"/>
            <a:ext cx="5943600" cy="96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4823" name="Группа 4"/>
          <p:cNvGrpSpPr>
            <a:grpSpLocks/>
          </p:cNvGrpSpPr>
          <p:nvPr/>
        </p:nvGrpSpPr>
        <p:grpSpPr bwMode="auto">
          <a:xfrm>
            <a:off x="2147888" y="1952625"/>
            <a:ext cx="258762" cy="134938"/>
            <a:chOff x="2147106" y="1953042"/>
            <a:chExt cx="258840" cy="134640"/>
          </a:xfrm>
        </p:grpSpPr>
        <p:pic>
          <p:nvPicPr>
            <p:cNvPr id="34824" name="Рукописный ввод 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396586" y="1944042"/>
              <a:ext cx="18000" cy="1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5" name="Рукописный ввод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178066" y="1976802"/>
              <a:ext cx="171360" cy="30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6" name="Рукописный ввод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138466" y="1954122"/>
              <a:ext cx="253800" cy="142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Прямоугольник 1"/>
          <p:cNvSpPr>
            <a:spLocks noChangeArrowheads="1"/>
          </p:cNvSpPr>
          <p:nvPr/>
        </p:nvSpPr>
        <p:spPr bwMode="auto">
          <a:xfrm>
            <a:off x="755650" y="544513"/>
            <a:ext cx="7993063" cy="258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Ранее мы установили что работа, совершённая консервативными силами, равна уменьшению потенциальной энергии системы      </a:t>
            </a:r>
            <a:r>
              <a:rPr lang="ru-RU" altLang="ru-RU" sz="2800">
                <a:latin typeface="Times New Roman" panose="02020603050405020304" pitchFamily="18" charset="0"/>
                <a:ea typeface="Times New Roman" panose="02020603050405020304" pitchFamily="18" charset="0"/>
                <a:cs typeface="Arial" panose="020B0604020202020204" pitchFamily="34" charset="0"/>
              </a:rPr>
              <a:t>.</a:t>
            </a:r>
          </a:p>
          <a:p>
            <a:pPr algn="ctr" eaLnBrk="1" hangingPunct="1">
              <a:lnSpc>
                <a:spcPct val="115000"/>
              </a:lnSpc>
              <a:spcBef>
                <a:spcPct val="0"/>
              </a:spcBef>
              <a:spcAft>
                <a:spcPts val="1000"/>
              </a:spcAft>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В нашем случае работа равна уменьшению потенциальной энергии материальной точки:</a:t>
            </a:r>
            <a:endParaRPr lang="ru-RU" altLang="ru-RU" sz="2800">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35843" name="Object 28"/>
          <p:cNvGraphicFramePr>
            <a:graphicFrameLocks noChangeAspect="1"/>
          </p:cNvGraphicFramePr>
          <p:nvPr/>
        </p:nvGraphicFramePr>
        <p:xfrm>
          <a:off x="6673850" y="1571625"/>
          <a:ext cx="419100" cy="476250"/>
        </p:xfrm>
        <a:graphic>
          <a:graphicData uri="http://schemas.openxmlformats.org/presentationml/2006/ole">
            <p:oleObj spid="_x0000_s35947" name="Equation" r:id="rId3" imgW="419100" imgH="469900" progId="">
              <p:embed/>
            </p:oleObj>
          </a:graphicData>
        </a:graphic>
      </p:graphicFrame>
      <p:sp>
        <p:nvSpPr>
          <p:cNvPr id="35844" name="Прямоугольник 6"/>
          <p:cNvSpPr>
            <a:spLocks noChangeArrowheads="1"/>
          </p:cNvSpPr>
          <p:nvPr/>
        </p:nvSpPr>
        <p:spPr bwMode="auto">
          <a:xfrm>
            <a:off x="2055813" y="4156075"/>
            <a:ext cx="4856162"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Отсюда получаем</a:t>
            </a:r>
            <a:endParaRPr lang="ru-RU" altLang="ru-RU" sz="2800">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35845" name="Object 30"/>
          <p:cNvGraphicFramePr>
            <a:graphicFrameLocks noChangeAspect="1"/>
          </p:cNvGraphicFramePr>
          <p:nvPr/>
        </p:nvGraphicFramePr>
        <p:xfrm>
          <a:off x="2339975" y="4911725"/>
          <a:ext cx="4572000" cy="1038225"/>
        </p:xfrm>
        <a:graphic>
          <a:graphicData uri="http://schemas.openxmlformats.org/presentationml/2006/ole">
            <p:oleObj spid="_x0000_s35948" name="Equation" r:id="rId4" imgW="4572000" imgH="1041400" progId="">
              <p:embed/>
            </p:oleObj>
          </a:graphicData>
        </a:graphic>
      </p:graphicFrame>
      <p:pic>
        <p:nvPicPr>
          <p:cNvPr id="35846" name="Рисунок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54175" y="3355975"/>
            <a:ext cx="59436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5847" name="Группа 10"/>
          <p:cNvGrpSpPr>
            <a:grpSpLocks/>
          </p:cNvGrpSpPr>
          <p:nvPr/>
        </p:nvGrpSpPr>
        <p:grpSpPr bwMode="auto">
          <a:xfrm>
            <a:off x="2044700" y="3390900"/>
            <a:ext cx="276225" cy="133350"/>
            <a:chOff x="2044866" y="3390882"/>
            <a:chExt cx="276480" cy="133920"/>
          </a:xfrm>
        </p:grpSpPr>
        <p:pic>
          <p:nvPicPr>
            <p:cNvPr id="35848" name="Рукописный ввод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050986" y="3382242"/>
              <a:ext cx="168480" cy="70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9" name="Рукописный ввод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077266" y="3414282"/>
              <a:ext cx="253080" cy="39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50" name="Рукописный ввод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035866" y="3396282"/>
              <a:ext cx="267480" cy="406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51" name="Рукописный ввод 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053866" y="3390882"/>
              <a:ext cx="217800" cy="6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52" name="Рукописный ввод 6"/>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163306" y="3425442"/>
              <a:ext cx="83520" cy="33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53" name="Рукописный ввод 7"/>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114706" y="3399522"/>
              <a:ext cx="115920" cy="133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54" name="Рукописный ввод 9"/>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167626" y="3444882"/>
              <a:ext cx="51840" cy="25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Прямоугольник 1"/>
          <p:cNvSpPr>
            <a:spLocks noChangeArrowheads="1"/>
          </p:cNvSpPr>
          <p:nvPr/>
        </p:nvSpPr>
        <p:spPr bwMode="auto">
          <a:xfrm>
            <a:off x="827088" y="476250"/>
            <a:ext cx="78486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Будем считать, что потенциальная энергия точки </a:t>
            </a:r>
            <a:r>
              <a:rPr lang="en-US" altLang="ru-RU" sz="2400" i="1">
                <a:latin typeface="Times New Roman" panose="02020603050405020304" pitchFamily="18" charset="0"/>
                <a:ea typeface="Times New Roman" panose="02020603050405020304" pitchFamily="18" charset="0"/>
                <a:cs typeface="Arial" panose="020B0604020202020204" pitchFamily="34" charset="0"/>
              </a:rPr>
              <a:t>m</a:t>
            </a:r>
            <a:r>
              <a:rPr lang="ru-RU" altLang="ru-RU" sz="2400">
                <a:latin typeface="Times New Roman" panose="02020603050405020304" pitchFamily="18" charset="0"/>
                <a:ea typeface="Times New Roman" panose="02020603050405020304" pitchFamily="18" charset="0"/>
                <a:cs typeface="Arial" panose="020B0604020202020204" pitchFamily="34" charset="0"/>
              </a:rPr>
              <a:t> стремится к нулю при неограниченном удалении этой точки от источника поля точки </a:t>
            </a:r>
            <a:r>
              <a:rPr lang="en-US" altLang="ru-RU" sz="2400" i="1">
                <a:latin typeface="Times New Roman" panose="02020603050405020304" pitchFamily="18" charset="0"/>
                <a:ea typeface="Times New Roman" panose="02020603050405020304" pitchFamily="18" charset="0"/>
                <a:cs typeface="Arial" panose="020B0604020202020204" pitchFamily="34" charset="0"/>
              </a:rPr>
              <a:t>M</a:t>
            </a:r>
            <a:r>
              <a:rPr lang="ru-RU" altLang="ru-RU" sz="2400">
                <a:latin typeface="Times New Roman" panose="02020603050405020304" pitchFamily="18" charset="0"/>
                <a:ea typeface="Times New Roman" panose="02020603050405020304" pitchFamily="18" charset="0"/>
                <a:cs typeface="Arial" panose="020B0604020202020204" pitchFamily="34" charset="0"/>
              </a:rPr>
              <a:t>, тогда                       и </a:t>
            </a:r>
            <a:endParaRPr lang="ru-RU" altLang="ru-RU" sz="1600">
              <a:ea typeface="Times New Roman" panose="02020603050405020304" pitchFamily="18" charset="0"/>
              <a:cs typeface="Arial" panose="020B0604020202020204" pitchFamily="34" charset="0"/>
            </a:endParaRPr>
          </a:p>
        </p:txBody>
      </p:sp>
      <p:graphicFrame>
        <p:nvGraphicFramePr>
          <p:cNvPr id="36867" name="Object 30"/>
          <p:cNvGraphicFramePr>
            <a:graphicFrameLocks noChangeAspect="1"/>
          </p:cNvGraphicFramePr>
          <p:nvPr/>
        </p:nvGraphicFramePr>
        <p:xfrm>
          <a:off x="6156325" y="1285875"/>
          <a:ext cx="1604963" cy="528638"/>
        </p:xfrm>
        <a:graphic>
          <a:graphicData uri="http://schemas.openxmlformats.org/presentationml/2006/ole">
            <p:oleObj spid="_x0000_s37009" name="Equation" r:id="rId3" imgW="1816100" imgH="596900" progId="">
              <p:embed/>
            </p:oleObj>
          </a:graphicData>
        </a:graphic>
      </p:graphicFrame>
      <p:graphicFrame>
        <p:nvGraphicFramePr>
          <p:cNvPr id="36868" name="Object 31"/>
          <p:cNvGraphicFramePr>
            <a:graphicFrameLocks noChangeAspect="1"/>
          </p:cNvGraphicFramePr>
          <p:nvPr/>
        </p:nvGraphicFramePr>
        <p:xfrm>
          <a:off x="3467100" y="2276475"/>
          <a:ext cx="2209800" cy="914400"/>
        </p:xfrm>
        <a:graphic>
          <a:graphicData uri="http://schemas.openxmlformats.org/presentationml/2006/ole">
            <p:oleObj spid="_x0000_s37010" name="Equation" r:id="rId4" imgW="2209800" imgH="914400" progId="">
              <p:embed/>
            </p:oleObj>
          </a:graphicData>
        </a:graphic>
      </p:graphicFrame>
      <p:sp>
        <p:nvSpPr>
          <p:cNvPr id="36869" name="Прямоугольник 6"/>
          <p:cNvSpPr>
            <a:spLocks noChangeArrowheads="1"/>
          </p:cNvSpPr>
          <p:nvPr/>
        </p:nvSpPr>
        <p:spPr bwMode="auto">
          <a:xfrm>
            <a:off x="827088" y="3497263"/>
            <a:ext cx="7848600" cy="94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Так как начальная точка перемещения была выбрана произвольно, то </a:t>
            </a:r>
          </a:p>
        </p:txBody>
      </p:sp>
      <p:graphicFrame>
        <p:nvGraphicFramePr>
          <p:cNvPr id="36870" name="Object 32"/>
          <p:cNvGraphicFramePr>
            <a:graphicFrameLocks noChangeAspect="1"/>
          </p:cNvGraphicFramePr>
          <p:nvPr/>
        </p:nvGraphicFramePr>
        <p:xfrm>
          <a:off x="3492500" y="4868863"/>
          <a:ext cx="2209800" cy="825500"/>
        </p:xfrm>
        <a:graphic>
          <a:graphicData uri="http://schemas.openxmlformats.org/presentationml/2006/ole">
            <p:oleObj spid="_x0000_s37011" name="Equation" r:id="rId5" imgW="2209800" imgH="825500" progId="">
              <p:embed/>
            </p:oleObj>
          </a:graphicData>
        </a:graphic>
      </p:graphicFrame>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Прямоугольник 1"/>
          <p:cNvSpPr>
            <a:spLocks noChangeArrowheads="1"/>
          </p:cNvSpPr>
          <p:nvPr/>
        </p:nvSpPr>
        <p:spPr bwMode="auto">
          <a:xfrm>
            <a:off x="684213" y="260350"/>
            <a:ext cx="8135937" cy="2414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Эта формула определяет взаимную потенциальную энергию Земли и тела массы      , находящегося на расстоянии       от центра Земли и равна работе гравитационных сил при перемещении тела из данной точки в бесконечность.</a:t>
            </a:r>
          </a:p>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Разделив эту энергию на массу      , получим величину </a:t>
            </a:r>
            <a:endParaRPr lang="ru-RU" altLang="ru-RU" sz="1600">
              <a:ea typeface="Times New Roman" panose="02020603050405020304" pitchFamily="18" charset="0"/>
              <a:cs typeface="Arial" panose="020B0604020202020204" pitchFamily="34" charset="0"/>
            </a:endParaRPr>
          </a:p>
        </p:txBody>
      </p:sp>
      <p:graphicFrame>
        <p:nvGraphicFramePr>
          <p:cNvPr id="37891" name="Object 41"/>
          <p:cNvGraphicFramePr>
            <a:graphicFrameLocks noChangeAspect="1"/>
          </p:cNvGraphicFramePr>
          <p:nvPr/>
        </p:nvGraphicFramePr>
        <p:xfrm>
          <a:off x="3581400" y="887413"/>
          <a:ext cx="342900" cy="238125"/>
        </p:xfrm>
        <a:graphic>
          <a:graphicData uri="http://schemas.openxmlformats.org/presentationml/2006/ole">
            <p:oleObj spid="_x0000_s38080" name="Equation" r:id="rId3" imgW="342751" imgH="241195" progId="">
              <p:embed/>
            </p:oleObj>
          </a:graphicData>
        </a:graphic>
      </p:graphicFrame>
      <p:graphicFrame>
        <p:nvGraphicFramePr>
          <p:cNvPr id="37892" name="Object 42"/>
          <p:cNvGraphicFramePr>
            <a:graphicFrameLocks noChangeAspect="1"/>
          </p:cNvGraphicFramePr>
          <p:nvPr/>
        </p:nvGraphicFramePr>
        <p:xfrm>
          <a:off x="7962900" y="896938"/>
          <a:ext cx="209550" cy="228600"/>
        </p:xfrm>
        <a:graphic>
          <a:graphicData uri="http://schemas.openxmlformats.org/presentationml/2006/ole">
            <p:oleObj spid="_x0000_s38081" name="Equation" r:id="rId4" imgW="203112" imgH="228501" progId="">
              <p:embed/>
            </p:oleObj>
          </a:graphicData>
        </a:graphic>
      </p:graphicFrame>
      <p:graphicFrame>
        <p:nvGraphicFramePr>
          <p:cNvPr id="37893" name="Object 43"/>
          <p:cNvGraphicFramePr>
            <a:graphicFrameLocks noChangeAspect="1"/>
          </p:cNvGraphicFramePr>
          <p:nvPr/>
        </p:nvGraphicFramePr>
        <p:xfrm>
          <a:off x="5453063" y="2286000"/>
          <a:ext cx="342900" cy="238125"/>
        </p:xfrm>
        <a:graphic>
          <a:graphicData uri="http://schemas.openxmlformats.org/presentationml/2006/ole">
            <p:oleObj spid="_x0000_s38082" name="Equation" r:id="rId5" imgW="342751" imgH="241195" progId="">
              <p:embed/>
            </p:oleObj>
          </a:graphicData>
        </a:graphic>
      </p:graphicFrame>
      <p:graphicFrame>
        <p:nvGraphicFramePr>
          <p:cNvPr id="37894" name="Object 44"/>
          <p:cNvGraphicFramePr>
            <a:graphicFrameLocks noChangeAspect="1"/>
          </p:cNvGraphicFramePr>
          <p:nvPr/>
        </p:nvGraphicFramePr>
        <p:xfrm>
          <a:off x="3257550" y="3111500"/>
          <a:ext cx="2628900" cy="885825"/>
        </p:xfrm>
        <a:graphic>
          <a:graphicData uri="http://schemas.openxmlformats.org/presentationml/2006/ole">
            <p:oleObj spid="_x0000_s38083" name="Equation" r:id="rId6" imgW="2628900" imgH="889000" progId="">
              <p:embed/>
            </p:oleObj>
          </a:graphicData>
        </a:graphic>
      </p:graphicFrame>
      <p:sp>
        <p:nvSpPr>
          <p:cNvPr id="37895" name="Прямоугольник 9"/>
          <p:cNvSpPr>
            <a:spLocks noChangeArrowheads="1"/>
          </p:cNvSpPr>
          <p:nvPr/>
        </p:nvSpPr>
        <p:spPr bwMode="auto">
          <a:xfrm>
            <a:off x="684213" y="4445000"/>
            <a:ext cx="8135937" cy="1366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которая определяется только массой Земли и расстоянием от центра Земли до данной точки поля и поэтому характеризует определённое свойство гравитационного поля.</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cstate="print"/>
          <a:stretch>
            <a:fillRect/>
          </a:stretch>
        </p:blipFill>
        <p:spPr>
          <a:xfrm>
            <a:off x="3131840" y="733425"/>
            <a:ext cx="2343150" cy="3286125"/>
          </a:xfrm>
          <a:prstGeom prst="rect">
            <a:avLst/>
          </a:prstGeom>
        </p:spPr>
      </p:pic>
      <p:pic>
        <p:nvPicPr>
          <p:cNvPr id="4" name="Рисунок 3"/>
          <p:cNvPicPr>
            <a:picLocks noChangeAspect="1"/>
          </p:cNvPicPr>
          <p:nvPr/>
        </p:nvPicPr>
        <p:blipFill>
          <a:blip r:embed="rId3" cstate="print"/>
          <a:stretch>
            <a:fillRect/>
          </a:stretch>
        </p:blipFill>
        <p:spPr>
          <a:xfrm>
            <a:off x="1166812" y="4019550"/>
            <a:ext cx="6810375" cy="2838450"/>
          </a:xfrm>
          <a:prstGeom prst="rect">
            <a:avLst/>
          </a:prstGeom>
        </p:spPr>
      </p:pic>
    </p:spTree>
    <p:extLst>
      <p:ext uri="{BB962C8B-B14F-4D97-AF65-F5344CB8AC3E}">
        <p14:creationId xmlns="" xmlns:p14="http://schemas.microsoft.com/office/powerpoint/2010/main" val="63207547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Прямоугольник 1"/>
          <p:cNvSpPr>
            <a:spLocks noChangeArrowheads="1"/>
          </p:cNvSpPr>
          <p:nvPr/>
        </p:nvSpPr>
        <p:spPr bwMode="auto">
          <a:xfrm>
            <a:off x="611188" y="620713"/>
            <a:ext cx="8208962" cy="254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Эта величина        называется потенциал поля тяготения и является энергетической характеристикой поля. </a:t>
            </a:r>
          </a:p>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Размерность потенциала –       .</a:t>
            </a:r>
          </a:p>
          <a:p>
            <a:pPr algn="ctr" eaLnBrk="1" hangingPunct="1">
              <a:lnSpc>
                <a:spcPct val="115000"/>
              </a:lnSpc>
              <a:spcBef>
                <a:spcPct val="0"/>
              </a:spcBef>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Из формулы потенциала следует, что точки с одинаковым потенциалом образуют сферическую поверхность   </a:t>
            </a:r>
          </a:p>
        </p:txBody>
      </p:sp>
      <p:graphicFrame>
        <p:nvGraphicFramePr>
          <p:cNvPr id="38915" name="Object 35"/>
          <p:cNvGraphicFramePr>
            <a:graphicFrameLocks noChangeAspect="1"/>
          </p:cNvGraphicFramePr>
          <p:nvPr/>
        </p:nvGraphicFramePr>
        <p:xfrm>
          <a:off x="2916238" y="785813"/>
          <a:ext cx="276225" cy="314325"/>
        </p:xfrm>
        <a:graphic>
          <a:graphicData uri="http://schemas.openxmlformats.org/presentationml/2006/ole">
            <p:oleObj spid="_x0000_s39057" name="Equation" r:id="rId3" imgW="279279" imgH="317362" progId="">
              <p:embed/>
            </p:oleObj>
          </a:graphicData>
        </a:graphic>
      </p:graphicFrame>
      <p:graphicFrame>
        <p:nvGraphicFramePr>
          <p:cNvPr id="38916" name="Object 36"/>
          <p:cNvGraphicFramePr>
            <a:graphicFrameLocks noChangeAspect="1"/>
          </p:cNvGraphicFramePr>
          <p:nvPr/>
        </p:nvGraphicFramePr>
        <p:xfrm>
          <a:off x="6289675" y="1428750"/>
          <a:ext cx="514350" cy="885825"/>
        </p:xfrm>
        <a:graphic>
          <a:graphicData uri="http://schemas.openxmlformats.org/presentationml/2006/ole">
            <p:oleObj spid="_x0000_s39058" name="Equation" r:id="rId4" imgW="508000" imgH="889000" progId="">
              <p:embed/>
            </p:oleObj>
          </a:graphicData>
        </a:graphic>
      </p:graphicFrame>
      <p:sp>
        <p:nvSpPr>
          <p:cNvPr id="38917" name="Прямоугольник 9"/>
          <p:cNvSpPr>
            <a:spLocks noChangeArrowheads="1"/>
          </p:cNvSpPr>
          <p:nvPr/>
        </p:nvSpPr>
        <p:spPr bwMode="auto">
          <a:xfrm>
            <a:off x="585788" y="4792663"/>
            <a:ext cx="8018462" cy="94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Такие поверхности называются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эквипотенциальными поверхностями.</a:t>
            </a:r>
            <a:endParaRPr lang="ru-RU" altLang="ru-RU" sz="2400">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38918" name="Object 37"/>
          <p:cNvGraphicFramePr>
            <a:graphicFrameLocks noChangeAspect="1"/>
          </p:cNvGraphicFramePr>
          <p:nvPr/>
        </p:nvGraphicFramePr>
        <p:xfrm>
          <a:off x="3751263" y="3633788"/>
          <a:ext cx="1930400" cy="482600"/>
        </p:xfrm>
        <a:graphic>
          <a:graphicData uri="http://schemas.openxmlformats.org/presentationml/2006/ole">
            <p:oleObj spid="_x0000_s39059" name="Equation" r:id="rId5" imgW="1930400" imgH="482600" progId="">
              <p:embed/>
            </p:oleObj>
          </a:graphicData>
        </a:graphic>
      </p:graphicFrame>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Прямоугольник 1"/>
          <p:cNvSpPr>
            <a:spLocks noChangeArrowheads="1"/>
          </p:cNvSpPr>
          <p:nvPr/>
        </p:nvSpPr>
        <p:spPr bwMode="auto">
          <a:xfrm>
            <a:off x="3951288" y="836613"/>
            <a:ext cx="4859337" cy="271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На этом рисунке  показаны две эквипотенциальные  поверхности  с  потенциалами  </a:t>
            </a:r>
          </a:p>
          <a:p>
            <a:pPr algn="ctr" eaLnBrk="1" hangingPunct="1">
              <a:lnSpc>
                <a:spcPct val="115000"/>
              </a:lnSpc>
              <a:spcBef>
                <a:spcPct val="0"/>
              </a:spcBef>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и        и вектора напряжённости гравитационного поля.</a:t>
            </a:r>
          </a:p>
          <a:p>
            <a:pPr algn="just" eaLnBrk="1" hangingPunct="1">
              <a:lnSpc>
                <a:spcPct val="115000"/>
              </a:lnSpc>
              <a:spcBef>
                <a:spcPct val="0"/>
              </a:spcBef>
              <a:buFontTx/>
              <a:buNone/>
            </a:pPr>
            <a:endParaRPr lang="ru-RU" altLang="ru-RU"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39939" name="Рисунок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650" y="476250"/>
            <a:ext cx="3206750" cy="3316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9940" name="Object 31"/>
          <p:cNvGraphicFramePr>
            <a:graphicFrameLocks noChangeAspect="1"/>
          </p:cNvGraphicFramePr>
          <p:nvPr/>
        </p:nvGraphicFramePr>
        <p:xfrm>
          <a:off x="4064000" y="2143125"/>
          <a:ext cx="361950" cy="428625"/>
        </p:xfrm>
        <a:graphic>
          <a:graphicData uri="http://schemas.openxmlformats.org/presentationml/2006/ole">
            <p:oleObj spid="_x0000_s40082" name="Equation" r:id="rId4" imgW="368140" imgH="431613" progId="">
              <p:embed/>
            </p:oleObj>
          </a:graphicData>
        </a:graphic>
      </p:graphicFrame>
      <p:graphicFrame>
        <p:nvGraphicFramePr>
          <p:cNvPr id="39941" name="Object 32"/>
          <p:cNvGraphicFramePr>
            <a:graphicFrameLocks noChangeAspect="1"/>
          </p:cNvGraphicFramePr>
          <p:nvPr/>
        </p:nvGraphicFramePr>
        <p:xfrm>
          <a:off x="4830763" y="2135188"/>
          <a:ext cx="400050" cy="428625"/>
        </p:xfrm>
        <a:graphic>
          <a:graphicData uri="http://schemas.openxmlformats.org/presentationml/2006/ole">
            <p:oleObj spid="_x0000_s40083" name="Equation" r:id="rId5" imgW="406224" imgH="431613" progId="">
              <p:embed/>
            </p:oleObj>
          </a:graphicData>
        </a:graphic>
      </p:graphicFrame>
      <p:sp>
        <p:nvSpPr>
          <p:cNvPr id="39942" name="Прямоугольник 7"/>
          <p:cNvSpPr>
            <a:spLocks noChangeArrowheads="1"/>
          </p:cNvSpPr>
          <p:nvPr/>
        </p:nvSpPr>
        <p:spPr bwMode="auto">
          <a:xfrm>
            <a:off x="755650" y="3811588"/>
            <a:ext cx="8137525" cy="2181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Заметим, что вектора напряжённости всегда пересекают эквипотенциальные поверхности под прямым углом.</a:t>
            </a:r>
          </a:p>
          <a:p>
            <a:pPr algn="ctr" eaLnBrk="1" hangingPunct="1">
              <a:lnSpc>
                <a:spcPct val="115000"/>
              </a:lnSpc>
              <a:spcBef>
                <a:spcPct val="0"/>
              </a:spcBef>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p>
          <a:p>
            <a:pPr algn="ctr" eaLnBrk="1" hangingPunct="1">
              <a:lnSpc>
                <a:spcPct val="115000"/>
              </a:lnSpc>
              <a:spcBef>
                <a:spcPct val="0"/>
              </a:spcBef>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 Элементарная работа, совершаемая силами поля при малом перемещении тела массой     , равна </a:t>
            </a:r>
          </a:p>
        </p:txBody>
      </p:sp>
      <p:graphicFrame>
        <p:nvGraphicFramePr>
          <p:cNvPr id="39943" name="Object 33"/>
          <p:cNvGraphicFramePr>
            <a:graphicFrameLocks noChangeAspect="1"/>
          </p:cNvGraphicFramePr>
          <p:nvPr/>
        </p:nvGraphicFramePr>
        <p:xfrm>
          <a:off x="5957888" y="5638800"/>
          <a:ext cx="342900" cy="238125"/>
        </p:xfrm>
        <a:graphic>
          <a:graphicData uri="http://schemas.openxmlformats.org/presentationml/2006/ole">
            <p:oleObj spid="_x0000_s40084" name="Equation" r:id="rId6" imgW="342751" imgH="241195" progId="">
              <p:embed/>
            </p:oleObj>
          </a:graphicData>
        </a:graphic>
      </p:graphicFrame>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Прямоугольник 3"/>
          <p:cNvSpPr>
            <a:spLocks noChangeArrowheads="1"/>
          </p:cNvSpPr>
          <p:nvPr/>
        </p:nvSpPr>
        <p:spPr bwMode="auto">
          <a:xfrm>
            <a:off x="1331913" y="1052513"/>
            <a:ext cx="6505575" cy="1141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С другой стороны, </a:t>
            </a:r>
          </a:p>
          <a:p>
            <a:pPr algn="just"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т. е</a:t>
            </a: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или </a:t>
            </a:r>
            <a:endParaRPr lang="ru-RU" altLang="ru-RU" sz="2800">
              <a:latin typeface="Times New Roman" panose="02020603050405020304" pitchFamily="18" charset="0"/>
              <a:ea typeface="Times New Roman" panose="02020603050405020304" pitchFamily="18" charset="0"/>
              <a:cs typeface="Arial" panose="020B0604020202020204" pitchFamily="34" charset="0"/>
            </a:endParaRPr>
          </a:p>
        </p:txBody>
      </p:sp>
      <p:sp>
        <p:nvSpPr>
          <p:cNvPr id="40963" name="Прямоугольник 10"/>
          <p:cNvSpPr>
            <a:spLocks noChangeArrowheads="1"/>
          </p:cNvSpPr>
          <p:nvPr/>
        </p:nvSpPr>
        <p:spPr bwMode="auto">
          <a:xfrm>
            <a:off x="611188" y="2787650"/>
            <a:ext cx="8137525" cy="1331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Производная          характеризует изменение потенциала на единицу длины в направлении перемещения в поле тяготения.</a:t>
            </a:r>
            <a:endParaRPr lang="ru-RU" altLang="ru-RU" sz="2800">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40964" name="Object 65"/>
          <p:cNvGraphicFramePr>
            <a:graphicFrameLocks noChangeAspect="1"/>
          </p:cNvGraphicFramePr>
          <p:nvPr/>
        </p:nvGraphicFramePr>
        <p:xfrm>
          <a:off x="2700338" y="2565400"/>
          <a:ext cx="552450" cy="838200"/>
        </p:xfrm>
        <a:graphic>
          <a:graphicData uri="http://schemas.openxmlformats.org/presentationml/2006/ole">
            <p:oleObj spid="_x0000_s41032" name="Equation" r:id="rId3" imgW="545863" imgH="837836" progId="">
              <p:embed/>
            </p:oleObj>
          </a:graphicData>
        </a:graphic>
      </p:graphicFrame>
      <p:sp>
        <p:nvSpPr>
          <p:cNvPr id="40965" name="Прямоугольник 13"/>
          <p:cNvSpPr>
            <a:spLocks noChangeArrowheads="1"/>
          </p:cNvSpPr>
          <p:nvPr/>
        </p:nvSpPr>
        <p:spPr bwMode="auto">
          <a:xfrm>
            <a:off x="611188" y="4225925"/>
            <a:ext cx="8137525"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В общем случае:</a:t>
            </a:r>
          </a:p>
        </p:txBody>
      </p:sp>
      <p:pic>
        <p:nvPicPr>
          <p:cNvPr id="40966" name="Рисунок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57325" y="474663"/>
            <a:ext cx="5942013" cy="54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7" name="Рисунок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84438" y="1084263"/>
            <a:ext cx="5942012" cy="54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8" name="Рисунок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30213" y="1716088"/>
            <a:ext cx="5942012"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9" name="Рисунок 1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059113" y="1497013"/>
            <a:ext cx="5942012"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70" name="Рисунок 1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763713" y="4937125"/>
            <a:ext cx="5942012"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0971" name="Группа 3"/>
          <p:cNvGrpSpPr>
            <a:grpSpLocks/>
          </p:cNvGrpSpPr>
          <p:nvPr/>
        </p:nvGrpSpPr>
        <p:grpSpPr bwMode="auto">
          <a:xfrm>
            <a:off x="3754438" y="514350"/>
            <a:ext cx="392112" cy="79375"/>
            <a:chOff x="3754866" y="513762"/>
            <a:chExt cx="392040" cy="80280"/>
          </a:xfrm>
        </p:grpSpPr>
        <p:pic>
          <p:nvPicPr>
            <p:cNvPr id="40984" name="Рукописный ввод 1"/>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746226" y="505122"/>
              <a:ext cx="409680" cy="81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85" name="Рукописный ввод 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793746" y="505482"/>
              <a:ext cx="225360" cy="97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0972" name="Группа 12"/>
          <p:cNvGrpSpPr>
            <a:grpSpLocks/>
          </p:cNvGrpSpPr>
          <p:nvPr/>
        </p:nvGrpSpPr>
        <p:grpSpPr bwMode="auto">
          <a:xfrm>
            <a:off x="4495800" y="1090613"/>
            <a:ext cx="836613" cy="127000"/>
            <a:chOff x="4495026" y="1090482"/>
            <a:chExt cx="837000" cy="127080"/>
          </a:xfrm>
        </p:grpSpPr>
        <p:pic>
          <p:nvPicPr>
            <p:cNvPr id="40978" name="Рукописный ввод 4"/>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486386" y="1100202"/>
              <a:ext cx="232200" cy="126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79" name="Рукописный ввод 5"/>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4981026" y="1081482"/>
              <a:ext cx="325800" cy="81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80" name="Рукописный ввод 7"/>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5077866" y="1153842"/>
              <a:ext cx="178560" cy="1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81" name="Рукописный ввод 8"/>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5014506" y="1103802"/>
              <a:ext cx="205920" cy="68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82" name="Рукописный ввод 9"/>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4934946" y="1091562"/>
              <a:ext cx="406080" cy="1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83" name="Рукописный ввод 11"/>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5100186" y="1167882"/>
              <a:ext cx="119520" cy="3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0973" name="Группа 15"/>
          <p:cNvGrpSpPr>
            <a:grpSpLocks/>
          </p:cNvGrpSpPr>
          <p:nvPr/>
        </p:nvGrpSpPr>
        <p:grpSpPr bwMode="auto">
          <a:xfrm>
            <a:off x="6134100" y="1182688"/>
            <a:ext cx="219075" cy="61912"/>
            <a:chOff x="6134106" y="1182282"/>
            <a:chExt cx="218520" cy="61560"/>
          </a:xfrm>
        </p:grpSpPr>
        <p:pic>
          <p:nvPicPr>
            <p:cNvPr id="40976" name="Рукописный ввод 13"/>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6125466" y="1173282"/>
              <a:ext cx="236160" cy="7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77" name="Рукописный ввод 14"/>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6197106" y="1207122"/>
              <a:ext cx="123840" cy="1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0974" name="Рукописный ввод 16"/>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2554288" y="1747838"/>
            <a:ext cx="361950" cy="90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75" name="Рукописный ввод 17"/>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5353050" y="1736725"/>
            <a:ext cx="306388" cy="93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Прямоугольник 1"/>
          <p:cNvSpPr>
            <a:spLocks noChangeArrowheads="1"/>
          </p:cNvSpPr>
          <p:nvPr/>
        </p:nvSpPr>
        <p:spPr bwMode="auto">
          <a:xfrm>
            <a:off x="539750" y="434975"/>
            <a:ext cx="8424863" cy="188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т. е. напряжённость гравитационного поля равна градиенту потенциала, взятого со знаком минус.</a:t>
            </a:r>
          </a:p>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Найдём потенциальную энергию тела, находящегося на высоте     над поверхностью Земли:</a:t>
            </a:r>
          </a:p>
        </p:txBody>
      </p:sp>
      <p:graphicFrame>
        <p:nvGraphicFramePr>
          <p:cNvPr id="41987" name="Object 61"/>
          <p:cNvGraphicFramePr>
            <a:graphicFrameLocks noChangeAspect="1"/>
          </p:cNvGraphicFramePr>
          <p:nvPr/>
        </p:nvGraphicFramePr>
        <p:xfrm>
          <a:off x="3419475" y="1881188"/>
          <a:ext cx="266700" cy="323850"/>
        </p:xfrm>
        <a:graphic>
          <a:graphicData uri="http://schemas.openxmlformats.org/presentationml/2006/ole">
            <p:oleObj spid="_x0000_s42059" name="Equation" r:id="rId3" imgW="266584" imgH="330057" progId="">
              <p:embed/>
            </p:oleObj>
          </a:graphicData>
        </a:graphic>
      </p:graphicFrame>
      <p:sp>
        <p:nvSpPr>
          <p:cNvPr id="41988" name="Прямоугольник 12"/>
          <p:cNvSpPr>
            <a:spLocks noChangeArrowheads="1"/>
          </p:cNvSpPr>
          <p:nvPr/>
        </p:nvSpPr>
        <p:spPr bwMode="auto">
          <a:xfrm>
            <a:off x="539750" y="4214813"/>
            <a:ext cx="84248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Так как                                   , получим </a:t>
            </a:r>
            <a:endParaRPr lang="ru-RU" altLang="ru-RU" sz="1600">
              <a:ea typeface="Times New Roman" panose="02020603050405020304" pitchFamily="18" charset="0"/>
              <a:cs typeface="Arial" panose="020B0604020202020204" pitchFamily="34" charset="0"/>
            </a:endParaRPr>
          </a:p>
        </p:txBody>
      </p:sp>
      <p:pic>
        <p:nvPicPr>
          <p:cNvPr id="41989" name="Рисунок 1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00113" y="4168775"/>
            <a:ext cx="878840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90" name="Рисунок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81088" y="2838450"/>
            <a:ext cx="5942012"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91" name="Рисунок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00563" y="2867025"/>
            <a:ext cx="5942012"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92" name="Рисунок 11"/>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71550" y="4076700"/>
            <a:ext cx="5942013"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93" name="Рисунок 1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0200" y="5186363"/>
            <a:ext cx="5943600"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1994" name="Группа 11"/>
          <p:cNvGrpSpPr>
            <a:grpSpLocks/>
          </p:cNvGrpSpPr>
          <p:nvPr/>
        </p:nvGrpSpPr>
        <p:grpSpPr bwMode="auto">
          <a:xfrm>
            <a:off x="5529263" y="5395913"/>
            <a:ext cx="192087" cy="128587"/>
            <a:chOff x="5529780" y="5395890"/>
            <a:chExt cx="191520" cy="129240"/>
          </a:xfrm>
        </p:grpSpPr>
        <p:pic>
          <p:nvPicPr>
            <p:cNvPr id="42006" name="Рукописный ввод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520780" y="5418930"/>
              <a:ext cx="176760" cy="6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07" name="Рукописный ввод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565780" y="5386890"/>
              <a:ext cx="164520" cy="146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08" name="Рукописный ввод 5"/>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615820" y="5438730"/>
              <a:ext cx="89280" cy="38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09" name="Рукописный ввод 6"/>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5650740" y="5470410"/>
              <a:ext cx="34920" cy="3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10" name="Рукописный ввод 7"/>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5566860" y="5458170"/>
              <a:ext cx="131760" cy="24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11" name="Рукописный ввод 8"/>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5610060" y="5483730"/>
              <a:ext cx="108360" cy="1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12" name="Рукописный ввод 10"/>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5644260" y="5464290"/>
              <a:ext cx="73440" cy="6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1995" name="Рукописный ввод 12"/>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2239963" y="2859088"/>
            <a:ext cx="404812" cy="117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1996" name="Группа 19"/>
          <p:cNvGrpSpPr>
            <a:grpSpLocks/>
          </p:cNvGrpSpPr>
          <p:nvPr/>
        </p:nvGrpSpPr>
        <p:grpSpPr bwMode="auto">
          <a:xfrm>
            <a:off x="2400300" y="2873375"/>
            <a:ext cx="280988" cy="85725"/>
            <a:chOff x="2399580" y="2874090"/>
            <a:chExt cx="281160" cy="85680"/>
          </a:xfrm>
        </p:grpSpPr>
        <p:pic>
          <p:nvPicPr>
            <p:cNvPr id="42003" name="Рукописный ввод 13"/>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2390580" y="2865090"/>
              <a:ext cx="298800" cy="103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04" name="Рукописный ввод 14"/>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2399220" y="2892450"/>
              <a:ext cx="200520" cy="43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05" name="Рукописный ввод 15"/>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2552940" y="2899290"/>
              <a:ext cx="57960" cy="5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1997" name="Группа 18"/>
          <p:cNvGrpSpPr>
            <a:grpSpLocks/>
          </p:cNvGrpSpPr>
          <p:nvPr/>
        </p:nvGrpSpPr>
        <p:grpSpPr bwMode="auto">
          <a:xfrm>
            <a:off x="3968750" y="2887663"/>
            <a:ext cx="287338" cy="90487"/>
            <a:chOff x="3968460" y="2888130"/>
            <a:chExt cx="287640" cy="90360"/>
          </a:xfrm>
        </p:grpSpPr>
        <p:pic>
          <p:nvPicPr>
            <p:cNvPr id="42001" name="Рукописный ввод 16"/>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3959460" y="2879130"/>
              <a:ext cx="305280" cy="89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02" name="Рукописный ввод 17"/>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4051980" y="2924490"/>
              <a:ext cx="182520" cy="62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1998" name="Группа 22"/>
          <p:cNvGrpSpPr>
            <a:grpSpLocks/>
          </p:cNvGrpSpPr>
          <p:nvPr/>
        </p:nvGrpSpPr>
        <p:grpSpPr bwMode="auto">
          <a:xfrm>
            <a:off x="3359150" y="4298950"/>
            <a:ext cx="260350" cy="106363"/>
            <a:chOff x="3358980" y="4298250"/>
            <a:chExt cx="260280" cy="107640"/>
          </a:xfrm>
        </p:grpSpPr>
        <p:pic>
          <p:nvPicPr>
            <p:cNvPr id="41999" name="Рукописный ввод 20"/>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3349980" y="4289250"/>
              <a:ext cx="277920" cy="125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00" name="Рукописный ввод 21"/>
            <p:cNvPicPr>
              <a:picLocks noChangeAspect="1"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3441060" y="4326690"/>
              <a:ext cx="172440" cy="64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Прямоугольник 1"/>
          <p:cNvSpPr>
            <a:spLocks noChangeArrowheads="1"/>
          </p:cNvSpPr>
          <p:nvPr/>
        </p:nvSpPr>
        <p:spPr bwMode="auto">
          <a:xfrm>
            <a:off x="611188" y="1700213"/>
            <a:ext cx="8280400" cy="407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latin typeface="Times New Roman" panose="02020603050405020304" pitchFamily="18" charset="0"/>
                <a:ea typeface="Times New Roman" panose="02020603050405020304" pitchFamily="18" charset="0"/>
                <a:cs typeface="Arial" panose="020B0604020202020204" pitchFamily="34" charset="0"/>
              </a:rPr>
              <a:t>Для запуска летательных аппаратов в космическое пространство надо в зависимости от поставленных целей сообщать им определённые начальные скорости, которые называются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космическими.</a:t>
            </a:r>
            <a:endParaRPr lang="ru-RU" altLang="ru-RU" sz="2400">
              <a:latin typeface="Times New Roman" panose="02020603050405020304" pitchFamily="18" charset="0"/>
              <a:ea typeface="Times New Roman" panose="02020603050405020304" pitchFamily="18" charset="0"/>
              <a:cs typeface="Arial" panose="020B0604020202020204" pitchFamily="34" charset="0"/>
            </a:endParaRPr>
          </a:p>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Если тело находится в гравитационном поле Земли на некотором расстоянии     от её центра и имеет некоторую  скорость    , то его полная механическая энергия в соответствии с законом сохранения энергии остаётся постоянной:</a:t>
            </a:r>
          </a:p>
        </p:txBody>
      </p:sp>
      <p:graphicFrame>
        <p:nvGraphicFramePr>
          <p:cNvPr id="43011" name="Object 22"/>
          <p:cNvGraphicFramePr>
            <a:graphicFrameLocks noChangeAspect="1"/>
          </p:cNvGraphicFramePr>
          <p:nvPr/>
        </p:nvGraphicFramePr>
        <p:xfrm>
          <a:off x="4067175" y="4149725"/>
          <a:ext cx="209550" cy="228600"/>
        </p:xfrm>
        <a:graphic>
          <a:graphicData uri="http://schemas.openxmlformats.org/presentationml/2006/ole">
            <p:oleObj spid="_x0000_s43060" name="Equation" r:id="rId3" imgW="203112" imgH="228501" progId="">
              <p:embed/>
            </p:oleObj>
          </a:graphicData>
        </a:graphic>
      </p:graphicFrame>
      <p:sp>
        <p:nvSpPr>
          <p:cNvPr id="43012" name="TextBox 1"/>
          <p:cNvSpPr txBox="1">
            <a:spLocks noChangeArrowheads="1"/>
          </p:cNvSpPr>
          <p:nvPr/>
        </p:nvSpPr>
        <p:spPr bwMode="auto">
          <a:xfrm>
            <a:off x="2123728" y="404664"/>
            <a:ext cx="458061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ru-RU" dirty="0" smtClean="0">
                <a:latin typeface="Times New Roman" panose="02020603050405020304" pitchFamily="18" charset="0"/>
                <a:cs typeface="Times New Roman" panose="02020603050405020304" pitchFamily="18" charset="0"/>
              </a:rPr>
              <a:t>3. </a:t>
            </a:r>
            <a:r>
              <a:rPr lang="ru-RU" altLang="ru-RU" dirty="0" smtClean="0">
                <a:latin typeface="Times New Roman" panose="02020603050405020304" pitchFamily="18" charset="0"/>
                <a:cs typeface="Times New Roman" panose="02020603050405020304" pitchFamily="18" charset="0"/>
              </a:rPr>
              <a:t>Космические </a:t>
            </a:r>
            <a:r>
              <a:rPr lang="ru-RU" altLang="ru-RU" dirty="0">
                <a:latin typeface="Times New Roman" panose="02020603050405020304" pitchFamily="18" charset="0"/>
                <a:cs typeface="Times New Roman" panose="02020603050405020304" pitchFamily="18" charset="0"/>
              </a:rPr>
              <a:t>скорости</a:t>
            </a:r>
          </a:p>
        </p:txBody>
      </p:sp>
      <p:pic>
        <p:nvPicPr>
          <p:cNvPr id="43013" name="Рисунок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0975" y="4475163"/>
            <a:ext cx="5942013"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Прямоугольник 3"/>
          <p:cNvSpPr>
            <a:spLocks noChangeArrowheads="1"/>
          </p:cNvSpPr>
          <p:nvPr/>
        </p:nvSpPr>
        <p:spPr bwMode="auto">
          <a:xfrm>
            <a:off x="611188" y="1196975"/>
            <a:ext cx="8281987" cy="149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Как следует из этой формулы, полная энергия может быть положительной и отрицательной, а также равняться нулю. </a:t>
            </a:r>
          </a:p>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Знак полной энергии определяет характер движения тела.  </a:t>
            </a:r>
            <a:endParaRPr lang="ru-RU" altLang="ru-RU" sz="1600">
              <a:ea typeface="Times New Roman" panose="02020603050405020304" pitchFamily="18" charset="0"/>
              <a:cs typeface="Arial" panose="020B0604020202020204" pitchFamily="34" charset="0"/>
            </a:endParaRPr>
          </a:p>
        </p:txBody>
      </p:sp>
      <p:sp>
        <p:nvSpPr>
          <p:cNvPr id="44035" name="Прямоугольник 4"/>
          <p:cNvSpPr>
            <a:spLocks noChangeArrowheads="1"/>
          </p:cNvSpPr>
          <p:nvPr/>
        </p:nvSpPr>
        <p:spPr bwMode="auto">
          <a:xfrm>
            <a:off x="571500" y="3143250"/>
            <a:ext cx="8281988"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 typeface="Calibri" panose="020F0502020204030204" pitchFamily="34" charset="0"/>
              <a:buAutoNum type="arabicPeriod"/>
            </a:pPr>
            <a:r>
              <a:rPr lang="ru-RU" altLang="ru-RU" sz="2400">
                <a:latin typeface="Times New Roman" panose="02020603050405020304" pitchFamily="18" charset="0"/>
                <a:ea typeface="Times New Roman" panose="02020603050405020304" pitchFamily="18" charset="0"/>
                <a:cs typeface="Arial" panose="020B0604020202020204" pitchFamily="34" charset="0"/>
              </a:rPr>
              <a:t>При                         тело не может удалиться от Земли на расстояние                 . </a:t>
            </a:r>
          </a:p>
        </p:txBody>
      </p:sp>
      <p:graphicFrame>
        <p:nvGraphicFramePr>
          <p:cNvPr id="44036" name="Object 32"/>
          <p:cNvGraphicFramePr>
            <a:graphicFrameLocks noChangeAspect="1"/>
          </p:cNvGraphicFramePr>
          <p:nvPr/>
        </p:nvGraphicFramePr>
        <p:xfrm>
          <a:off x="1714500" y="3214688"/>
          <a:ext cx="1685925" cy="428625"/>
        </p:xfrm>
        <a:graphic>
          <a:graphicData uri="http://schemas.openxmlformats.org/presentationml/2006/ole">
            <p:oleObj spid="_x0000_s44132" name="Equation" r:id="rId3" imgW="1688367" imgH="431613" progId="">
              <p:embed/>
            </p:oleObj>
          </a:graphicData>
        </a:graphic>
      </p:graphicFrame>
      <p:graphicFrame>
        <p:nvGraphicFramePr>
          <p:cNvPr id="44037" name="Object 33"/>
          <p:cNvGraphicFramePr>
            <a:graphicFrameLocks noChangeAspect="1"/>
          </p:cNvGraphicFramePr>
          <p:nvPr/>
        </p:nvGraphicFramePr>
        <p:xfrm>
          <a:off x="2557463" y="3606800"/>
          <a:ext cx="1152525" cy="428625"/>
        </p:xfrm>
        <a:graphic>
          <a:graphicData uri="http://schemas.openxmlformats.org/presentationml/2006/ole">
            <p:oleObj spid="_x0000_s44133" name="Equation" r:id="rId4" imgW="1155700" imgH="431800" progId="">
              <p:embed/>
            </p:oleObj>
          </a:graphicData>
        </a:graphic>
      </p:graphicFrame>
      <p:sp>
        <p:nvSpPr>
          <p:cNvPr id="44038" name="Прямоугольник 9"/>
          <p:cNvSpPr>
            <a:spLocks noChangeArrowheads="1"/>
          </p:cNvSpPr>
          <p:nvPr/>
        </p:nvSpPr>
        <p:spPr bwMode="auto">
          <a:xfrm>
            <a:off x="755650" y="4676775"/>
            <a:ext cx="7993063" cy="1366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В этом случае тело движется вокруг Земли по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эллиптической </a:t>
            </a:r>
            <a:r>
              <a:rPr lang="ru-RU" altLang="ru-RU" sz="2400">
                <a:latin typeface="Times New Roman" panose="02020603050405020304" pitchFamily="18" charset="0"/>
                <a:ea typeface="Times New Roman" panose="02020603050405020304" pitchFamily="18" charset="0"/>
                <a:cs typeface="Arial" panose="020B0604020202020204" pitchFamily="34" charset="0"/>
              </a:rPr>
              <a:t>орбите (планеты Солнечной системы, кометы).</a:t>
            </a:r>
          </a:p>
        </p:txBody>
      </p:sp>
      <p:pic>
        <p:nvPicPr>
          <p:cNvPr id="44039" name="Рисунок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00200" y="260350"/>
            <a:ext cx="5943600"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379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p:cNvSpPr/>
          <p:nvPr/>
        </p:nvSpPr>
        <p:spPr>
          <a:xfrm>
            <a:off x="576263" y="3749675"/>
            <a:ext cx="7991475" cy="1495425"/>
          </a:xfrm>
          <a:prstGeom prst="rect">
            <a:avLst/>
          </a:prstGeom>
        </p:spPr>
        <p:txBody>
          <a:bodyPr>
            <a:spAutoFit/>
          </a:bodyPr>
          <a:lstStyle/>
          <a:p>
            <a:pPr marL="514350" indent="-514350" eaLnBrk="1" fontAlgn="auto" hangingPunct="1">
              <a:lnSpc>
                <a:spcPct val="115000"/>
              </a:lnSpc>
              <a:spcBef>
                <a:spcPts val="0"/>
              </a:spcBef>
              <a:spcAft>
                <a:spcPts val="1000"/>
              </a:spcAft>
              <a:buFont typeface="+mj-lt"/>
              <a:buAutoNum type="arabicPeriod" startAt="2"/>
              <a:defRPr/>
            </a:pPr>
            <a:r>
              <a:rPr lang="ru-RU" sz="2400" dirty="0">
                <a:latin typeface="Times New Roman"/>
                <a:ea typeface="Times New Roman"/>
                <a:cs typeface="Arial"/>
              </a:rPr>
              <a:t>При                        </a:t>
            </a:r>
            <a:r>
              <a:rPr lang="ru-RU" sz="2400" i="1" dirty="0">
                <a:latin typeface="Times New Roman"/>
                <a:ea typeface="Times New Roman"/>
                <a:cs typeface="Arial"/>
              </a:rPr>
              <a:t> </a:t>
            </a:r>
            <a:r>
              <a:rPr lang="ru-RU" sz="2400" dirty="0">
                <a:latin typeface="Times New Roman"/>
                <a:ea typeface="Times New Roman"/>
                <a:cs typeface="Arial"/>
              </a:rPr>
              <a:t>тело может удалиться от Земли на бесконечность. </a:t>
            </a:r>
          </a:p>
          <a:p>
            <a:pPr algn="ctr" eaLnBrk="1" fontAlgn="auto" hangingPunct="1">
              <a:lnSpc>
                <a:spcPct val="115000"/>
              </a:lnSpc>
              <a:spcBef>
                <a:spcPts val="0"/>
              </a:spcBef>
              <a:spcAft>
                <a:spcPts val="1000"/>
              </a:spcAft>
              <a:defRPr/>
            </a:pPr>
            <a:r>
              <a:rPr lang="ru-RU" sz="2400" dirty="0">
                <a:latin typeface="Times New Roman"/>
                <a:ea typeface="Times New Roman"/>
                <a:cs typeface="Arial"/>
              </a:rPr>
              <a:t> Скорость тела на бесконечности будет равна нулю. </a:t>
            </a:r>
          </a:p>
        </p:txBody>
      </p:sp>
      <p:graphicFrame>
        <p:nvGraphicFramePr>
          <p:cNvPr id="45060" name="Object 12"/>
          <p:cNvGraphicFramePr>
            <a:graphicFrameLocks noChangeAspect="1"/>
          </p:cNvGraphicFramePr>
          <p:nvPr/>
        </p:nvGraphicFramePr>
        <p:xfrm>
          <a:off x="1835150" y="3792538"/>
          <a:ext cx="1706563" cy="428625"/>
        </p:xfrm>
        <a:graphic>
          <a:graphicData uri="http://schemas.openxmlformats.org/presentationml/2006/ole">
            <p:oleObj spid="_x0000_s45108" name="Equation" r:id="rId4" imgW="1727200" imgH="431800" progId="">
              <p:embed/>
            </p:oleObj>
          </a:graphicData>
        </a:graphic>
      </p:graphicFrame>
      <p:sp>
        <p:nvSpPr>
          <p:cNvPr id="45061" name="Прямоугольник 6"/>
          <p:cNvSpPr>
            <a:spLocks noChangeArrowheads="1"/>
          </p:cNvSpPr>
          <p:nvPr/>
        </p:nvSpPr>
        <p:spPr bwMode="auto">
          <a:xfrm>
            <a:off x="503238" y="5395913"/>
            <a:ext cx="7993062"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Тело движется по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параболической траектории.</a:t>
            </a:r>
            <a:endParaRPr lang="ru-RU" altLang="ru-RU" sz="2400">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Прямоугольник 1"/>
          <p:cNvSpPr>
            <a:spLocks noChangeArrowheads="1"/>
          </p:cNvSpPr>
          <p:nvPr/>
        </p:nvSpPr>
        <p:spPr bwMode="auto">
          <a:xfrm>
            <a:off x="755650" y="873125"/>
            <a:ext cx="7993063" cy="1331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 typeface="Calibri" panose="020F0502020204030204" pitchFamily="34" charset="0"/>
              <a:buAutoNum type="arabicPeriod" startAt="3"/>
            </a:pPr>
            <a:r>
              <a:rPr lang="ru-RU" altLang="ru-RU" sz="2400">
                <a:latin typeface="Times New Roman" panose="02020603050405020304" pitchFamily="18" charset="0"/>
                <a:ea typeface="Times New Roman" panose="02020603050405020304" pitchFamily="18" charset="0"/>
                <a:cs typeface="Arial" panose="020B0604020202020204" pitchFamily="34" charset="0"/>
              </a:rPr>
              <a:t>При </a:t>
            </a:r>
            <a:r>
              <a:rPr lang="en-US" altLang="ru-RU" sz="2400">
                <a:latin typeface="Times New Roman" panose="02020603050405020304" pitchFamily="18" charset="0"/>
                <a:ea typeface="Times New Roman" panose="02020603050405020304" pitchFamily="18" charset="0"/>
                <a:cs typeface="Arial" panose="020B0604020202020204" pitchFamily="34" charset="0"/>
              </a:rPr>
              <a:t>E = E</a:t>
            </a:r>
            <a:r>
              <a:rPr lang="en-US" altLang="ru-RU" sz="2400" baseline="-25000">
                <a:latin typeface="Times New Roman" panose="02020603050405020304" pitchFamily="18" charset="0"/>
                <a:ea typeface="Times New Roman" panose="02020603050405020304" pitchFamily="18" charset="0"/>
                <a:cs typeface="Arial" panose="020B0604020202020204" pitchFamily="34" charset="0"/>
              </a:rPr>
              <a:t>3</a:t>
            </a:r>
            <a:r>
              <a:rPr lang="en-US" altLang="ru-RU" sz="2400">
                <a:latin typeface="Times New Roman" panose="02020603050405020304" pitchFamily="18" charset="0"/>
                <a:ea typeface="Times New Roman" panose="02020603050405020304" pitchFamily="18" charset="0"/>
                <a:cs typeface="Arial" panose="020B0604020202020204" pitchFamily="34" charset="0"/>
              </a:rPr>
              <a:t> &gt; 0 </a:t>
            </a:r>
            <a:r>
              <a:rPr lang="ru-RU" altLang="ru-RU" sz="2400">
                <a:latin typeface="Times New Roman" panose="02020603050405020304" pitchFamily="18" charset="0"/>
                <a:ea typeface="Times New Roman" panose="02020603050405020304" pitchFamily="18" charset="0"/>
                <a:cs typeface="Arial" panose="020B0604020202020204" pitchFamily="34" charset="0"/>
              </a:rPr>
              <a:t>движение происходит по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гиперболической траектории</a:t>
            </a:r>
            <a:r>
              <a:rPr lang="ru-RU" altLang="ru-RU" sz="2400">
                <a:latin typeface="Times New Roman" panose="02020603050405020304" pitchFamily="18" charset="0"/>
                <a:ea typeface="Times New Roman" panose="02020603050405020304" pitchFamily="18" charset="0"/>
                <a:cs typeface="Arial" panose="020B0604020202020204" pitchFamily="34" charset="0"/>
              </a:rPr>
              <a:t>. Тело удаляется на бесконечность, имея запас кинетической энергии.</a:t>
            </a:r>
          </a:p>
        </p:txBody>
      </p:sp>
      <p:sp>
        <p:nvSpPr>
          <p:cNvPr id="46083" name="Прямоугольник 3"/>
          <p:cNvSpPr>
            <a:spLocks noChangeArrowheads="1"/>
          </p:cNvSpPr>
          <p:nvPr/>
        </p:nvSpPr>
        <p:spPr bwMode="auto">
          <a:xfrm>
            <a:off x="755650" y="2624138"/>
            <a:ext cx="7993063" cy="2370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800" b="1" i="1" dirty="0">
                <a:solidFill>
                  <a:srgbClr val="0070C0"/>
                </a:solidFill>
                <a:latin typeface="Times New Roman" panose="02020603050405020304" pitchFamily="18" charset="0"/>
                <a:cs typeface="Times New Roman" panose="02020603050405020304" pitchFamily="18" charset="0"/>
              </a:rPr>
              <a:t> </a:t>
            </a:r>
            <a:r>
              <a:rPr lang="ru-RU" altLang="ru-RU" sz="2400" b="1" i="1" dirty="0">
                <a:latin typeface="Times New Roman" panose="02020603050405020304" pitchFamily="18" charset="0"/>
                <a:cs typeface="Times New Roman" panose="02020603050405020304" pitchFamily="18" charset="0"/>
              </a:rPr>
              <a:t>Первой космической скоростью</a:t>
            </a:r>
            <a:r>
              <a:rPr lang="ru-RU" altLang="ru-RU" sz="2400" dirty="0">
                <a:latin typeface="Times New Roman" panose="02020603050405020304" pitchFamily="18" charset="0"/>
                <a:ea typeface="Times New Roman" panose="02020603050405020304" pitchFamily="18" charset="0"/>
                <a:cs typeface="Arial" panose="020B0604020202020204" pitchFamily="34" charset="0"/>
              </a:rPr>
              <a:t>       называется минимальная скорость, которую нужно сообщить стартующей ракете, чтобы космический аппарат, который она выводит но орбиту Земли, мог двигаться по круговой орбите вблизи поверхности Земли. (В этом случае радиус орбиты можно принять равным радиусу Земли      ).  </a:t>
            </a:r>
            <a:endParaRPr lang="ru-RU" altLang="ru-RU" sz="1800" dirty="0"/>
          </a:p>
        </p:txBody>
      </p:sp>
      <p:graphicFrame>
        <p:nvGraphicFramePr>
          <p:cNvPr id="46084" name="Object 22"/>
          <p:cNvGraphicFramePr>
            <a:graphicFrameLocks noChangeAspect="1"/>
          </p:cNvGraphicFramePr>
          <p:nvPr/>
        </p:nvGraphicFramePr>
        <p:xfrm>
          <a:off x="7019925" y="4565650"/>
          <a:ext cx="419100" cy="428625"/>
        </p:xfrm>
        <a:graphic>
          <a:graphicData uri="http://schemas.openxmlformats.org/presentationml/2006/ole">
            <p:oleObj spid="_x0000_s46132" name="Equation" r:id="rId3" imgW="418918" imgH="431613" progId="">
              <p:embed/>
            </p:oleObj>
          </a:graphicData>
        </a:graphic>
      </p:graphicFrame>
      <p:pic>
        <p:nvPicPr>
          <p:cNvPr id="46085" name="Рисунок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55776" y="2708920"/>
            <a:ext cx="5942013"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Прямоугольник 9"/>
          <p:cNvSpPr>
            <a:spLocks noChangeArrowheads="1"/>
          </p:cNvSpPr>
          <p:nvPr/>
        </p:nvSpPr>
        <p:spPr bwMode="auto">
          <a:xfrm>
            <a:off x="611188" y="3275013"/>
            <a:ext cx="8281987" cy="221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b="1" i="1">
                <a:latin typeface="Times New Roman" panose="02020603050405020304" pitchFamily="18" charset="0"/>
                <a:ea typeface="Times New Roman" panose="02020603050405020304" pitchFamily="18" charset="0"/>
                <a:cs typeface="Arial" panose="020B0604020202020204" pitchFamily="34" charset="0"/>
              </a:rPr>
              <a:t>Второй космической скоростью</a:t>
            </a:r>
            <a:r>
              <a:rPr lang="ru-RU" altLang="ru-RU" sz="2400">
                <a:latin typeface="Times New Roman" panose="02020603050405020304" pitchFamily="18" charset="0"/>
                <a:ea typeface="Times New Roman" panose="02020603050405020304" pitchFamily="18" charset="0"/>
                <a:cs typeface="Arial" panose="020B0604020202020204" pitchFamily="34" charset="0"/>
              </a:rPr>
              <a:t> </a:t>
            </a: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называется минимальная скорость     , которую нужно сообщить космическому кораблю у поверхности Земли, чтобы он, преодолев земное притяжение, превратился в искусственный спутник Солнца (искусственная планета). </a:t>
            </a:r>
            <a:endParaRPr lang="ru-RU" altLang="ru-RU"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47107" name="Прямоугольник 1"/>
          <p:cNvSpPr>
            <a:spLocks noChangeArrowheads="1"/>
          </p:cNvSpPr>
          <p:nvPr/>
        </p:nvSpPr>
        <p:spPr bwMode="auto">
          <a:xfrm>
            <a:off x="611188" y="400050"/>
            <a:ext cx="8281987" cy="1101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400">
                <a:latin typeface="Times New Roman" panose="02020603050405020304" pitchFamily="18" charset="0"/>
                <a:ea typeface="Times New Roman" panose="02020603050405020304" pitchFamily="18" charset="0"/>
                <a:cs typeface="Arial" panose="020B0604020202020204" pitchFamily="34" charset="0"/>
              </a:rPr>
              <a:t> В этом случае по второму закону Ньютона</a:t>
            </a:r>
          </a:p>
          <a:p>
            <a:pPr eaLnBrk="1" hangingPunct="1">
              <a:lnSpc>
                <a:spcPct val="115000"/>
              </a:lnSpc>
              <a:spcBef>
                <a:spcPct val="0"/>
              </a:spcBef>
              <a:spcAft>
                <a:spcPts val="1000"/>
              </a:spcAft>
              <a:buFontTx/>
              <a:buNone/>
            </a:pPr>
            <a:r>
              <a:rPr lang="ru-RU" altLang="ru-RU" sz="2800">
                <a:latin typeface="Times New Roman" panose="02020603050405020304" pitchFamily="18" charset="0"/>
                <a:ea typeface="Times New Roman" panose="02020603050405020304" pitchFamily="18" charset="0"/>
                <a:cs typeface="Arial" panose="020B0604020202020204" pitchFamily="34" charset="0"/>
              </a:rPr>
              <a:t>                                                   , </a:t>
            </a:r>
            <a:r>
              <a:rPr lang="ru-RU" altLang="ru-RU" sz="2400">
                <a:latin typeface="Times New Roman" panose="02020603050405020304" pitchFamily="18" charset="0"/>
                <a:ea typeface="Times New Roman" panose="02020603050405020304" pitchFamily="18" charset="0"/>
                <a:cs typeface="Arial" panose="020B0604020202020204" pitchFamily="34" charset="0"/>
              </a:rPr>
              <a:t>отсюда </a:t>
            </a:r>
            <a:r>
              <a:rPr lang="ru-RU" altLang="ru-RU" sz="2800">
                <a:latin typeface="Times New Roman" panose="02020603050405020304" pitchFamily="18" charset="0"/>
                <a:ea typeface="Times New Roman" panose="02020603050405020304" pitchFamily="18" charset="0"/>
                <a:cs typeface="Arial" panose="020B0604020202020204" pitchFamily="34" charset="0"/>
              </a:rPr>
              <a:t>     </a:t>
            </a:r>
          </a:p>
        </p:txBody>
      </p:sp>
      <p:pic>
        <p:nvPicPr>
          <p:cNvPr id="47108" name="Рисунок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450" y="806450"/>
            <a:ext cx="5942013"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09" name="Рисунок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81175" y="2376488"/>
            <a:ext cx="5942013"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10" name="Рисунок 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00113" y="3789363"/>
            <a:ext cx="5942013"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11" name="Рукописный ввод 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89475" y="852488"/>
            <a:ext cx="260350" cy="85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12" name="Рукописный ввод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21213" y="828675"/>
            <a:ext cx="487362" cy="11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7113" name="Группа 6"/>
          <p:cNvGrpSpPr>
            <a:grpSpLocks/>
          </p:cNvGrpSpPr>
          <p:nvPr/>
        </p:nvGrpSpPr>
        <p:grpSpPr bwMode="auto">
          <a:xfrm>
            <a:off x="3121025" y="2478088"/>
            <a:ext cx="490538" cy="184150"/>
            <a:chOff x="3121790" y="2478570"/>
            <a:chExt cx="490320" cy="183600"/>
          </a:xfrm>
        </p:grpSpPr>
        <p:pic>
          <p:nvPicPr>
            <p:cNvPr id="47117" name="Рукописный ввод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113150" y="2511690"/>
              <a:ext cx="507960" cy="74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18" name="Рукописный ввод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160670" y="2492250"/>
              <a:ext cx="434880" cy="73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19" name="Рукописный ввод 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295310" y="2469570"/>
              <a:ext cx="280440" cy="201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7114" name="Группа 9"/>
          <p:cNvGrpSpPr>
            <a:grpSpLocks/>
          </p:cNvGrpSpPr>
          <p:nvPr/>
        </p:nvGrpSpPr>
        <p:grpSpPr bwMode="auto">
          <a:xfrm>
            <a:off x="4248150" y="2482850"/>
            <a:ext cx="161925" cy="95250"/>
            <a:chOff x="4248230" y="2482170"/>
            <a:chExt cx="161280" cy="96480"/>
          </a:xfrm>
        </p:grpSpPr>
        <p:pic>
          <p:nvPicPr>
            <p:cNvPr id="47115" name="Рукописный ввод 7"/>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239230" y="2518170"/>
              <a:ext cx="178920" cy="6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16" name="Рукописный ввод 8"/>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277030" y="2473170"/>
              <a:ext cx="131400" cy="106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Прямоугольник 1"/>
          <p:cNvSpPr>
            <a:spLocks noChangeArrowheads="1"/>
          </p:cNvSpPr>
          <p:nvPr/>
        </p:nvSpPr>
        <p:spPr bwMode="auto">
          <a:xfrm>
            <a:off x="609600" y="355600"/>
            <a:ext cx="7921625" cy="97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Для этого необходимо, чтобы его кинетическая энергия была равна работе, совершаемой против сил тяготения:</a:t>
            </a:r>
            <a:endParaRPr lang="ru-RU" altLang="ru-RU" sz="2800">
              <a:latin typeface="Times New Roman" panose="02020603050405020304" pitchFamily="18" charset="0"/>
              <a:ea typeface="Times New Roman" panose="02020603050405020304" pitchFamily="18" charset="0"/>
              <a:cs typeface="Arial" panose="020B0604020202020204" pitchFamily="34" charset="0"/>
            </a:endParaRPr>
          </a:p>
        </p:txBody>
      </p:sp>
      <p:sp>
        <p:nvSpPr>
          <p:cNvPr id="48131" name="Прямоугольник 4"/>
          <p:cNvSpPr>
            <a:spLocks noChangeArrowheads="1"/>
          </p:cNvSpPr>
          <p:nvPr/>
        </p:nvSpPr>
        <p:spPr bwMode="auto">
          <a:xfrm>
            <a:off x="3168650" y="2873375"/>
            <a:ext cx="2805113"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откуда</a:t>
            </a:r>
            <a:r>
              <a:rPr lang="ru-RU" altLang="ru-RU"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endParaRPr lang="ru-RU" altLang="ru-RU" sz="1800">
              <a:ea typeface="Times New Roman" panose="02020603050405020304" pitchFamily="18" charset="0"/>
              <a:cs typeface="Arial" panose="020B0604020202020204" pitchFamily="34" charset="0"/>
            </a:endParaRPr>
          </a:p>
        </p:txBody>
      </p:sp>
      <p:sp>
        <p:nvSpPr>
          <p:cNvPr id="48132" name="Прямоугольник 8"/>
          <p:cNvSpPr>
            <a:spLocks noChangeArrowheads="1"/>
          </p:cNvSpPr>
          <p:nvPr/>
        </p:nvSpPr>
        <p:spPr bwMode="auto">
          <a:xfrm>
            <a:off x="617538" y="5149850"/>
            <a:ext cx="7921625"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При этом корабль будет удаляться от Земли по параболической траектории.</a:t>
            </a:r>
            <a:endParaRPr lang="ru-RU" altLang="ru-RU" sz="1800">
              <a:ea typeface="Times New Roman" panose="02020603050405020304" pitchFamily="18" charset="0"/>
              <a:cs typeface="Arial" panose="020B0604020202020204" pitchFamily="34" charset="0"/>
            </a:endParaRPr>
          </a:p>
        </p:txBody>
      </p:sp>
      <p:pic>
        <p:nvPicPr>
          <p:cNvPr id="48133" name="Рисунок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98613" y="1617663"/>
            <a:ext cx="5943600" cy="109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4" name="Рисунок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98613" y="3986213"/>
            <a:ext cx="5943600"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5" name="Рукописный ввод 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63850" y="1641475"/>
            <a:ext cx="461963" cy="138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8136" name="Группа 4"/>
          <p:cNvGrpSpPr>
            <a:grpSpLocks/>
          </p:cNvGrpSpPr>
          <p:nvPr/>
        </p:nvGrpSpPr>
        <p:grpSpPr bwMode="auto">
          <a:xfrm>
            <a:off x="2814638" y="4070350"/>
            <a:ext cx="442912" cy="139700"/>
            <a:chOff x="2814930" y="4069650"/>
            <a:chExt cx="442080" cy="140760"/>
          </a:xfrm>
        </p:grpSpPr>
        <p:pic>
          <p:nvPicPr>
            <p:cNvPr id="48137" name="Рукописный ввод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06290" y="4073250"/>
              <a:ext cx="459720" cy="14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8" name="Рукописный ввод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121290" y="4060650"/>
              <a:ext cx="93240" cy="158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200" y="76200"/>
            <a:ext cx="8229600" cy="1143000"/>
          </a:xfrm>
        </p:spPr>
        <p:txBody>
          <a:bodyPr/>
          <a:lstStyle/>
          <a:p>
            <a:r>
              <a:rPr lang="ru-RU" altLang="ru-RU" sz="3200" dirty="0">
                <a:latin typeface="Times New Roman" panose="02020603050405020304" pitchFamily="18" charset="0"/>
              </a:rPr>
              <a:t>1. </a:t>
            </a:r>
            <a:r>
              <a:rPr lang="ru-RU" altLang="ru-RU" sz="3200" dirty="0" smtClean="0">
                <a:latin typeface="Times New Roman" panose="02020603050405020304" pitchFamily="18" charset="0"/>
              </a:rPr>
              <a:t> </a:t>
            </a:r>
            <a:r>
              <a:rPr lang="ru-RU" altLang="ru-RU" sz="3200" dirty="0">
                <a:latin typeface="Times New Roman" panose="02020603050405020304" pitchFamily="18" charset="0"/>
              </a:rPr>
              <a:t>З</a:t>
            </a:r>
            <a:r>
              <a:rPr lang="ru-RU" altLang="ru-RU" sz="3200" dirty="0" smtClean="0">
                <a:latin typeface="Times New Roman" panose="02020603050405020304" pitchFamily="18" charset="0"/>
              </a:rPr>
              <a:t>акон </a:t>
            </a:r>
            <a:r>
              <a:rPr lang="ru-RU" altLang="ru-RU" sz="3200" dirty="0">
                <a:latin typeface="Times New Roman" panose="02020603050405020304" pitchFamily="18" charset="0"/>
              </a:rPr>
              <a:t>всемирного тяготения</a:t>
            </a:r>
          </a:p>
        </p:txBody>
      </p:sp>
      <p:sp>
        <p:nvSpPr>
          <p:cNvPr id="5123" name="TextBox 1"/>
          <p:cNvSpPr txBox="1">
            <a:spLocks noChangeArrowheads="1"/>
          </p:cNvSpPr>
          <p:nvPr/>
        </p:nvSpPr>
        <p:spPr bwMode="auto">
          <a:xfrm>
            <a:off x="465652" y="1119188"/>
            <a:ext cx="8212696"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800" dirty="0" smtClean="0">
                <a:solidFill>
                  <a:srgbClr val="FF0000"/>
                </a:solidFill>
                <a:latin typeface="Times New Roman" panose="02020603050405020304" pitchFamily="18" charset="0"/>
                <a:cs typeface="Times New Roman" panose="02020603050405020304" pitchFamily="18" charset="0"/>
              </a:rPr>
              <a:t>Предпосылки закона всемирного тяготения</a:t>
            </a:r>
          </a:p>
          <a:p>
            <a:pPr algn="ctr" eaLnBrk="1" hangingPunct="1">
              <a:spcBef>
                <a:spcPct val="0"/>
              </a:spcBef>
              <a:buFontTx/>
              <a:buNone/>
            </a:pPr>
            <a:endParaRPr lang="ru-RU" altLang="ru-RU" sz="2400" dirty="0" smtClean="0">
              <a:latin typeface="Times New Roman" panose="02020603050405020304" pitchFamily="18" charset="0"/>
              <a:cs typeface="Times New Roman" panose="02020603050405020304" pitchFamily="18" charset="0"/>
            </a:endParaRPr>
          </a:p>
          <a:p>
            <a:pPr algn="ctr" eaLnBrk="1" hangingPunct="1">
              <a:spcBef>
                <a:spcPct val="0"/>
              </a:spcBef>
              <a:buFontTx/>
              <a:buNone/>
            </a:pPr>
            <a:r>
              <a:rPr lang="ru-RU" altLang="ru-RU" sz="2400" dirty="0" smtClean="0">
                <a:latin typeface="Times New Roman" panose="02020603050405020304" pitchFamily="18" charset="0"/>
                <a:cs typeface="Times New Roman" panose="02020603050405020304" pitchFamily="18" charset="0"/>
              </a:rPr>
              <a:t>С </a:t>
            </a:r>
            <a:r>
              <a:rPr lang="ru-RU" altLang="ru-RU" sz="2400" dirty="0">
                <a:latin typeface="Times New Roman" panose="02020603050405020304" pitchFamily="18" charset="0"/>
                <a:cs typeface="Times New Roman" panose="02020603050405020304" pitchFamily="18" charset="0"/>
              </a:rPr>
              <a:t>древнейших времён считалось, </a:t>
            </a:r>
          </a:p>
          <a:p>
            <a:pPr algn="ctr" eaLnBrk="1" hangingPunct="1">
              <a:spcBef>
                <a:spcPct val="0"/>
              </a:spcBef>
              <a:buFontTx/>
              <a:buNone/>
            </a:pPr>
            <a:r>
              <a:rPr lang="ru-RU" altLang="ru-RU" sz="2400" dirty="0">
                <a:latin typeface="Times New Roman" panose="02020603050405020304" pitchFamily="18" charset="0"/>
                <a:cs typeface="Times New Roman" panose="02020603050405020304" pitchFamily="18" charset="0"/>
              </a:rPr>
              <a:t>что тела движутся по «идеальным кривым» — окружностям.</a:t>
            </a:r>
          </a:p>
        </p:txBody>
      </p:sp>
      <p:pic>
        <p:nvPicPr>
          <p:cNvPr id="5124" name="Рисунок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96290" y="3063934"/>
            <a:ext cx="2088976" cy="24918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5" name="TextBox 6"/>
          <p:cNvSpPr txBox="1">
            <a:spLocks noChangeArrowheads="1"/>
          </p:cNvSpPr>
          <p:nvPr/>
        </p:nvSpPr>
        <p:spPr bwMode="auto">
          <a:xfrm>
            <a:off x="1461835" y="5410200"/>
            <a:ext cx="2048381"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1800" dirty="0" smtClean="0">
              <a:latin typeface="Times New Roman" panose="02020603050405020304" pitchFamily="18" charset="0"/>
              <a:cs typeface="Times New Roman" panose="02020603050405020304" pitchFamily="18" charset="0"/>
            </a:endParaRPr>
          </a:p>
          <a:p>
            <a:pPr algn="ctr" eaLnBrk="1" hangingPunct="1">
              <a:spcBef>
                <a:spcPct val="0"/>
              </a:spcBef>
              <a:buFontTx/>
              <a:buNone/>
            </a:pPr>
            <a:r>
              <a:rPr lang="ru-RU" altLang="ru-RU" sz="1800" dirty="0" smtClean="0">
                <a:latin typeface="Times New Roman" panose="02020603050405020304" pitchFamily="18" charset="0"/>
                <a:cs typeface="Times New Roman" panose="02020603050405020304" pitchFamily="18" charset="0"/>
              </a:rPr>
              <a:t>Клавдий </a:t>
            </a:r>
            <a:r>
              <a:rPr lang="ru-RU" altLang="ru-RU" sz="1800" dirty="0">
                <a:latin typeface="Times New Roman" panose="02020603050405020304" pitchFamily="18" charset="0"/>
                <a:cs typeface="Times New Roman" panose="02020603050405020304" pitchFamily="18" charset="0"/>
              </a:rPr>
              <a:t>Птолемей</a:t>
            </a:r>
          </a:p>
          <a:p>
            <a:pPr algn="ctr" eaLnBrk="1" hangingPunct="1">
              <a:spcBef>
                <a:spcPct val="0"/>
              </a:spcBef>
              <a:buFontTx/>
              <a:buNone/>
            </a:pPr>
            <a:r>
              <a:rPr lang="ru-RU" altLang="ru-RU" sz="1800" dirty="0">
                <a:latin typeface="Times New Roman" panose="02020603050405020304" pitchFamily="18" charset="0"/>
                <a:cs typeface="Times New Roman" panose="02020603050405020304" pitchFamily="18" charset="0"/>
              </a:rPr>
              <a:t>(</a:t>
            </a:r>
            <a:r>
              <a:rPr lang="ru-RU" altLang="ru-RU" sz="1800" dirty="0" err="1">
                <a:latin typeface="Times New Roman" panose="02020603050405020304" pitchFamily="18" charset="0"/>
                <a:cs typeface="Times New Roman" panose="02020603050405020304" pitchFamily="18" charset="0"/>
              </a:rPr>
              <a:t>ок</a:t>
            </a:r>
            <a:r>
              <a:rPr lang="ru-RU" altLang="ru-RU" sz="1800" dirty="0">
                <a:latin typeface="Times New Roman" panose="02020603050405020304" pitchFamily="18" charset="0"/>
                <a:cs typeface="Times New Roman" panose="02020603050405020304" pitchFamily="18" charset="0"/>
              </a:rPr>
              <a:t>. 90 – </a:t>
            </a:r>
            <a:r>
              <a:rPr lang="ru-RU" altLang="ru-RU" sz="1800" dirty="0" err="1">
                <a:latin typeface="Times New Roman" panose="02020603050405020304" pitchFamily="18" charset="0"/>
                <a:cs typeface="Times New Roman" panose="02020603050405020304" pitchFamily="18" charset="0"/>
              </a:rPr>
              <a:t>ок</a:t>
            </a:r>
            <a:r>
              <a:rPr lang="ru-RU" altLang="ru-RU" sz="1800" dirty="0">
                <a:latin typeface="Times New Roman" panose="02020603050405020304" pitchFamily="18" charset="0"/>
                <a:cs typeface="Times New Roman" panose="02020603050405020304" pitchFamily="18" charset="0"/>
              </a:rPr>
              <a:t>. 160) </a:t>
            </a:r>
          </a:p>
        </p:txBody>
      </p:sp>
      <p:pic>
        <p:nvPicPr>
          <p:cNvPr id="5126" name="Рисунок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6016" y="2924944"/>
            <a:ext cx="3600400" cy="3744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Прямоугольник 1"/>
          <p:cNvSpPr>
            <a:spLocks noChangeArrowheads="1"/>
          </p:cNvSpPr>
          <p:nvPr/>
        </p:nvSpPr>
        <p:spPr bwMode="auto">
          <a:xfrm>
            <a:off x="395288" y="620713"/>
            <a:ext cx="8353425" cy="235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spcAft>
                <a:spcPts val="1000"/>
              </a:spcAft>
              <a:buFontTx/>
              <a:buNone/>
            </a:pPr>
            <a:r>
              <a:rPr lang="ru-RU" altLang="ru-RU"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Третьей космической скоростью      называют скорость, которую необходимо сообщить космической ракете, чтобы она смогла покинуть пределы Солнечной системы, преодолев притяжение Солнца.</a:t>
            </a:r>
            <a:endParaRPr lang="ru-RU" altLang="ru-RU" sz="2400">
              <a:latin typeface="Times New Roman" panose="02020603050405020304" pitchFamily="18" charset="0"/>
              <a:ea typeface="Times New Roman" panose="02020603050405020304" pitchFamily="18" charset="0"/>
              <a:cs typeface="Arial" panose="020B0604020202020204" pitchFamily="34" charset="0"/>
            </a:endParaRPr>
          </a:p>
          <a:p>
            <a:pPr algn="ctr" eaLnBrk="1" hangingPunct="1">
              <a:spcBef>
                <a:spcPct val="0"/>
              </a:spcBef>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 Расчёты дают значение </a:t>
            </a:r>
            <a:endParaRPr lang="ru-RU" altLang="ru-RU" sz="1600">
              <a:ea typeface="Times New Roman" panose="02020603050405020304" pitchFamily="18" charset="0"/>
              <a:cs typeface="Arial" panose="020B0604020202020204" pitchFamily="34" charset="0"/>
            </a:endParaRPr>
          </a:p>
        </p:txBody>
      </p:sp>
      <p:pic>
        <p:nvPicPr>
          <p:cNvPr id="49155" name="Рисунок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84438" y="736600"/>
            <a:ext cx="5942012"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6" name="Рисунок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0200" y="3273425"/>
            <a:ext cx="59436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7" name="TextBox 11"/>
          <p:cNvSpPr txBox="1">
            <a:spLocks noChangeArrowheads="1"/>
          </p:cNvSpPr>
          <p:nvPr/>
        </p:nvSpPr>
        <p:spPr bwMode="auto">
          <a:xfrm>
            <a:off x="739775" y="5157788"/>
            <a:ext cx="766445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400">
                <a:latin typeface="Times New Roman" panose="02020603050405020304" pitchFamily="18" charset="0"/>
                <a:cs typeface="Times New Roman" panose="02020603050405020304" pitchFamily="18" charset="0"/>
              </a:rPr>
              <a:t>Здесь                                 — орбитальная скорость Земли,</a:t>
            </a:r>
          </a:p>
          <a:p>
            <a:pPr algn="ctr">
              <a:spcBef>
                <a:spcPct val="0"/>
              </a:spcBef>
              <a:buFontTx/>
              <a:buNone/>
            </a:pPr>
            <a:r>
              <a:rPr lang="ru-RU" altLang="ru-RU" sz="2400">
                <a:latin typeface="Times New Roman" panose="02020603050405020304" pitchFamily="18" charset="0"/>
                <a:cs typeface="Times New Roman" panose="02020603050405020304" pitchFamily="18" charset="0"/>
              </a:rPr>
              <a:t>      — вторая космическая скорость.</a:t>
            </a:r>
          </a:p>
        </p:txBody>
      </p:sp>
      <p:pic>
        <p:nvPicPr>
          <p:cNvPr id="49158" name="Рисунок 1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7950" y="5229225"/>
            <a:ext cx="5942013"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9" name="Рисунок 1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1338" y="5583238"/>
            <a:ext cx="5943601"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60" name="Рукописный ввод 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198688" y="3616325"/>
            <a:ext cx="20637" cy="17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61" name="Рукописный ввод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820863" y="3540125"/>
            <a:ext cx="49688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62" name="Рукописный ввод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105275" y="3475038"/>
            <a:ext cx="4413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9163" name="Группа 11"/>
          <p:cNvGrpSpPr>
            <a:grpSpLocks/>
          </p:cNvGrpSpPr>
          <p:nvPr/>
        </p:nvGrpSpPr>
        <p:grpSpPr bwMode="auto">
          <a:xfrm>
            <a:off x="4227513" y="3473450"/>
            <a:ext cx="1003300" cy="165100"/>
            <a:chOff x="4226960" y="3473970"/>
            <a:chExt cx="1004400" cy="165240"/>
          </a:xfrm>
        </p:grpSpPr>
        <p:pic>
          <p:nvPicPr>
            <p:cNvPr id="49168" name="Рукописный ввод 4"/>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218320" y="3483330"/>
              <a:ext cx="316080" cy="164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69" name="Рукописный ввод 5"/>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804040" y="3479370"/>
              <a:ext cx="284400" cy="74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70" name="Рукописный ввод 6"/>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848680" y="3489450"/>
              <a:ext cx="225000" cy="65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71" name="Рукописный ввод 7"/>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4772000" y="3465330"/>
              <a:ext cx="468360" cy="78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72" name="Рукописный ввод 8"/>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981880" y="3482610"/>
              <a:ext cx="226800" cy="70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73" name="Рукописный ввод 9"/>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4998800" y="3501690"/>
              <a:ext cx="212400" cy="63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9164" name="Группа 15"/>
          <p:cNvGrpSpPr>
            <a:grpSpLocks/>
          </p:cNvGrpSpPr>
          <p:nvPr/>
        </p:nvGrpSpPr>
        <p:grpSpPr bwMode="auto">
          <a:xfrm>
            <a:off x="1611313" y="5224463"/>
            <a:ext cx="434975" cy="147637"/>
            <a:chOff x="1610840" y="5225010"/>
            <a:chExt cx="435240" cy="147600"/>
          </a:xfrm>
        </p:grpSpPr>
        <p:pic>
          <p:nvPicPr>
            <p:cNvPr id="49166" name="Рукописный ввод 12"/>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1601840" y="5216010"/>
              <a:ext cx="452880" cy="165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67" name="Рукописный ввод 13"/>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1881200" y="5267850"/>
              <a:ext cx="141120" cy="6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9165" name="Рукописный ввод 14"/>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2098675" y="5584825"/>
            <a:ext cx="547688"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1750"/>
            <a:ext cx="9144000" cy="336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80" name="TextBox 3"/>
          <p:cNvSpPr txBox="1">
            <a:spLocks noChangeArrowheads="1"/>
          </p:cNvSpPr>
          <p:nvPr/>
        </p:nvSpPr>
        <p:spPr bwMode="auto">
          <a:xfrm>
            <a:off x="328613" y="3429000"/>
            <a:ext cx="8640762" cy="344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  При                 корабль будет двигаться по 1-ой круговой орбите</a:t>
            </a:r>
          </a:p>
          <a:p>
            <a:pPr>
              <a:spcBef>
                <a:spcPct val="0"/>
              </a:spcBef>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 на небольшой (200 – 300 км) высоте над Землёй.</a:t>
            </a:r>
          </a:p>
          <a:p>
            <a:pPr>
              <a:spcBef>
                <a:spcPct val="0"/>
              </a:spcBef>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  По 2-ой и 3-ей траекториях корабль будет двигаться по </a:t>
            </a:r>
          </a:p>
          <a:p>
            <a:pPr>
              <a:spcBef>
                <a:spcPct val="0"/>
              </a:spcBef>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эллиптическим орбитам при                         .</a:t>
            </a:r>
            <a:endParaRPr lang="ru-RU" altLang="ru-RU" sz="2400">
              <a:latin typeface="Times New Roman" panose="02020603050405020304" pitchFamily="18" charset="0"/>
              <a:ea typeface="Times New Roman" panose="02020603050405020304" pitchFamily="18" charset="0"/>
              <a:cs typeface="Arial" panose="020B0604020202020204" pitchFamily="34" charset="0"/>
            </a:endParaRPr>
          </a:p>
          <a:p>
            <a:pPr>
              <a:spcBef>
                <a:spcPct val="0"/>
              </a:spcBef>
              <a:buFontTx/>
              <a:buNone/>
            </a:pPr>
            <a:r>
              <a:rPr lang="ru-RU" altLang="ru-RU" sz="1800">
                <a:latin typeface="Arial" panose="020B0604020202020204" pitchFamily="34" charset="0"/>
                <a:ea typeface="Times New Roman" panose="02020603050405020304" pitchFamily="18" charset="0"/>
                <a:cs typeface="Arial" panose="020B0604020202020204" pitchFamily="34" charset="0"/>
              </a:rPr>
              <a:t>  </a:t>
            </a: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По 4-ой траектории корабль будет удаляться от Земли по</a:t>
            </a:r>
          </a:p>
          <a:p>
            <a:pPr>
              <a:spcBef>
                <a:spcPct val="0"/>
              </a:spcBef>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параболической траектории при                .</a:t>
            </a:r>
          </a:p>
          <a:p>
            <a:pPr>
              <a:spcBef>
                <a:spcPct val="0"/>
              </a:spcBef>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 По 5-ой – при                 .</a:t>
            </a:r>
          </a:p>
          <a:p>
            <a:pPr>
              <a:spcBef>
                <a:spcPct val="0"/>
              </a:spcBef>
              <a:buFontTx/>
              <a:buNone/>
            </a:pPr>
            <a:r>
              <a:rPr lang="ru-RU" altLang="ru-RU" sz="2400">
                <a:solidFill>
                  <a:srgbClr val="000000"/>
                </a:solidFill>
                <a:latin typeface="Times New Roman" panose="02020603050405020304" pitchFamily="18" charset="0"/>
                <a:ea typeface="Times New Roman" panose="02020603050405020304" pitchFamily="18" charset="0"/>
                <a:cs typeface="Arial" panose="020B0604020202020204" pitchFamily="34" charset="0"/>
              </a:rPr>
              <a:t> По 6-ой траектории движется Луна вокруг Земли.</a:t>
            </a:r>
            <a:endParaRPr lang="ru-RU" altLang="ru-RU" sz="2400">
              <a:latin typeface="Times New Roman" panose="02020603050405020304" pitchFamily="18" charset="0"/>
              <a:ea typeface="Times New Roman" panose="02020603050405020304" pitchFamily="18" charset="0"/>
              <a:cs typeface="Arial" panose="020B0604020202020204" pitchFamily="34" charset="0"/>
            </a:endParaRPr>
          </a:p>
          <a:p>
            <a:pPr>
              <a:spcBef>
                <a:spcPct val="0"/>
              </a:spcBef>
              <a:buFontTx/>
              <a:buNone/>
            </a:pPr>
            <a:endParaRPr lang="ru-RU" altLang="ru-RU" sz="1800">
              <a:latin typeface="Arial" panose="020B0604020202020204" pitchFamily="34" charset="0"/>
              <a:ea typeface="Times New Roman" panose="02020603050405020304" pitchFamily="18" charset="0"/>
              <a:cs typeface="Arial" panose="020B0604020202020204" pitchFamily="34" charset="0"/>
            </a:endParaRPr>
          </a:p>
        </p:txBody>
      </p:sp>
      <p:pic>
        <p:nvPicPr>
          <p:cNvPr id="50181" name="Рисунок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2688" y="3463925"/>
            <a:ext cx="5942013"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2" name="Рисунок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59000" y="4559300"/>
            <a:ext cx="5943600"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3" name="Рисунок 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68538" y="5316538"/>
            <a:ext cx="5942012"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4" name="Рисунок 1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4925" y="5654675"/>
            <a:ext cx="5942013"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latin typeface="Times New Roman" panose="02020603050405020304" pitchFamily="18" charset="0"/>
                <a:cs typeface="Times New Roman" panose="02020603050405020304" pitchFamily="18" charset="0"/>
              </a:rPr>
              <a:t>Спасибо за внимание!</a:t>
            </a:r>
            <a:endParaRPr lang="ru-RU" sz="3200" dirty="0"/>
          </a:p>
        </p:txBody>
      </p:sp>
      <p:pic>
        <p:nvPicPr>
          <p:cNvPr id="3" name="Рисунок 2"/>
          <p:cNvPicPr>
            <a:picLocks noChangeAspect="1"/>
          </p:cNvPicPr>
          <p:nvPr/>
        </p:nvPicPr>
        <p:blipFill>
          <a:blip r:embed="rId2" cstate="print"/>
          <a:stretch>
            <a:fillRect/>
          </a:stretch>
        </p:blipFill>
        <p:spPr>
          <a:xfrm>
            <a:off x="755576" y="1988840"/>
            <a:ext cx="7073627" cy="4556157"/>
          </a:xfrm>
          <a:prstGeom prst="rect">
            <a:avLst/>
          </a:prstGeom>
        </p:spPr>
      </p:pic>
    </p:spTree>
    <p:extLst>
      <p:ext uri="{BB962C8B-B14F-4D97-AF65-F5344CB8AC3E}">
        <p14:creationId xmlns="" xmlns:p14="http://schemas.microsoft.com/office/powerpoint/2010/main" val="195628495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534988" y="404813"/>
            <a:ext cx="80740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a:latin typeface="Times New Roman" panose="02020603050405020304" pitchFamily="18" charset="0"/>
                <a:cs typeface="Times New Roman" panose="02020603050405020304" pitchFamily="18" charset="0"/>
              </a:rPr>
              <a:t>В теории Николая Коперника, создателя гелиоцентрической</a:t>
            </a:r>
          </a:p>
          <a:p>
            <a:pPr algn="ctr" eaLnBrk="1" hangingPunct="1">
              <a:spcBef>
                <a:spcPct val="0"/>
              </a:spcBef>
              <a:buFontTx/>
              <a:buNone/>
            </a:pPr>
            <a:r>
              <a:rPr lang="ru-RU" altLang="ru-RU" sz="2400">
                <a:latin typeface="Times New Roman" panose="02020603050405020304" pitchFamily="18" charset="0"/>
                <a:cs typeface="Times New Roman" panose="02020603050405020304" pitchFamily="18" charset="0"/>
              </a:rPr>
              <a:t> системы мира, круговое движение </a:t>
            </a:r>
          </a:p>
          <a:p>
            <a:pPr algn="ctr" eaLnBrk="1" hangingPunct="1">
              <a:spcBef>
                <a:spcPct val="0"/>
              </a:spcBef>
              <a:buFontTx/>
              <a:buNone/>
            </a:pPr>
            <a:r>
              <a:rPr lang="ru-RU" altLang="ru-RU" sz="2400">
                <a:latin typeface="Times New Roman" panose="02020603050405020304" pitchFamily="18" charset="0"/>
                <a:cs typeface="Times New Roman" panose="02020603050405020304" pitchFamily="18" charset="0"/>
              </a:rPr>
              <a:t>также не подвергалось сомнению.</a:t>
            </a:r>
          </a:p>
        </p:txBody>
      </p:sp>
      <p:pic>
        <p:nvPicPr>
          <p:cNvPr id="6147" name="Рисунок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2988" y="1816100"/>
            <a:ext cx="2592387" cy="362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8" name="TextBox 4"/>
          <p:cNvSpPr txBox="1">
            <a:spLocks noChangeArrowheads="1"/>
          </p:cNvSpPr>
          <p:nvPr/>
        </p:nvSpPr>
        <p:spPr bwMode="auto">
          <a:xfrm>
            <a:off x="1317625" y="5735638"/>
            <a:ext cx="20447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a:latin typeface="Times New Roman" panose="02020603050405020304" pitchFamily="18" charset="0"/>
                <a:cs typeface="Times New Roman" panose="02020603050405020304" pitchFamily="18" charset="0"/>
              </a:rPr>
              <a:t>Николай Коперник</a:t>
            </a:r>
          </a:p>
          <a:p>
            <a:pPr algn="ctr" eaLnBrk="1" hangingPunct="1">
              <a:spcBef>
                <a:spcPct val="0"/>
              </a:spcBef>
              <a:buFontTx/>
              <a:buNone/>
            </a:pPr>
            <a:r>
              <a:rPr lang="ru-RU" altLang="ru-RU" sz="1800">
                <a:latin typeface="Times New Roman" panose="02020603050405020304" pitchFamily="18" charset="0"/>
                <a:cs typeface="Times New Roman" panose="02020603050405020304" pitchFamily="18" charset="0"/>
              </a:rPr>
              <a:t>(1473–1543)</a:t>
            </a:r>
          </a:p>
        </p:txBody>
      </p:sp>
      <p:pic>
        <p:nvPicPr>
          <p:cNvPr id="6149" name="Рисунок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35375" y="1816101"/>
            <a:ext cx="5508625" cy="504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7400" y="420688"/>
            <a:ext cx="2190750" cy="300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1" name="Рисунок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08063" y="404813"/>
            <a:ext cx="2268537" cy="302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2" name="TextBox 7"/>
          <p:cNvSpPr txBox="1">
            <a:spLocks noChangeArrowheads="1"/>
          </p:cNvSpPr>
          <p:nvPr/>
        </p:nvSpPr>
        <p:spPr bwMode="auto">
          <a:xfrm>
            <a:off x="901700" y="3573463"/>
            <a:ext cx="25177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Times New Roman" panose="02020603050405020304" pitchFamily="18" charset="0"/>
                <a:cs typeface="Times New Roman" panose="02020603050405020304" pitchFamily="18" charset="0"/>
              </a:rPr>
              <a:t>Тихо Браге (1546–1601)</a:t>
            </a:r>
          </a:p>
        </p:txBody>
      </p:sp>
      <p:sp>
        <p:nvSpPr>
          <p:cNvPr id="7173" name="TextBox 8"/>
          <p:cNvSpPr txBox="1">
            <a:spLocks noChangeArrowheads="1"/>
          </p:cNvSpPr>
          <p:nvPr/>
        </p:nvSpPr>
        <p:spPr bwMode="auto">
          <a:xfrm>
            <a:off x="5508625" y="3586163"/>
            <a:ext cx="2922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Times New Roman" panose="02020603050405020304" pitchFamily="18" charset="0"/>
                <a:cs typeface="Times New Roman" panose="02020603050405020304" pitchFamily="18" charset="0"/>
              </a:rPr>
              <a:t>Иоганн Кеплер (1571–1630)</a:t>
            </a:r>
          </a:p>
        </p:txBody>
      </p:sp>
      <p:sp>
        <p:nvSpPr>
          <p:cNvPr id="7174" name="TextBox 9"/>
          <p:cNvSpPr txBox="1">
            <a:spLocks noChangeArrowheads="1"/>
          </p:cNvSpPr>
          <p:nvPr/>
        </p:nvSpPr>
        <p:spPr bwMode="auto">
          <a:xfrm>
            <a:off x="231775" y="4365625"/>
            <a:ext cx="8680450"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400">
                <a:latin typeface="Times New Roman" panose="02020603050405020304" pitchFamily="18" charset="0"/>
                <a:cs typeface="Times New Roman" panose="02020603050405020304" pitchFamily="18" charset="0"/>
              </a:rPr>
              <a:t>В результате длительной обработки многолетних наблюдений </a:t>
            </a:r>
          </a:p>
          <a:p>
            <a:pPr algn="ctr">
              <a:spcBef>
                <a:spcPct val="0"/>
              </a:spcBef>
              <a:buFontTx/>
              <a:buNone/>
            </a:pPr>
            <a:r>
              <a:rPr lang="ru-RU" altLang="ru-RU" sz="2400">
                <a:latin typeface="Times New Roman" panose="02020603050405020304" pitchFamily="18" charset="0"/>
                <a:cs typeface="Times New Roman" panose="02020603050405020304" pitchFamily="18" charset="0"/>
              </a:rPr>
              <a:t>датского астронома Тихо Браге немецкий астроном и математик </a:t>
            </a:r>
          </a:p>
          <a:p>
            <a:pPr algn="ctr">
              <a:spcBef>
                <a:spcPct val="0"/>
              </a:spcBef>
              <a:buFontTx/>
              <a:buNone/>
            </a:pPr>
            <a:r>
              <a:rPr lang="ru-RU" altLang="ru-RU" sz="2400">
                <a:latin typeface="Times New Roman" panose="02020603050405020304" pitchFamily="18" charset="0"/>
                <a:cs typeface="Times New Roman" panose="02020603050405020304" pitchFamily="18" charset="0"/>
              </a:rPr>
              <a:t>Иоганн Кеплер установил законы движения </a:t>
            </a:r>
          </a:p>
          <a:p>
            <a:pPr algn="ctr">
              <a:spcBef>
                <a:spcPct val="0"/>
              </a:spcBef>
              <a:buFontTx/>
              <a:buNone/>
            </a:pPr>
            <a:r>
              <a:rPr lang="ru-RU" altLang="ru-RU" sz="2400">
                <a:latin typeface="Times New Roman" panose="02020603050405020304" pitchFamily="18" charset="0"/>
                <a:cs typeface="Times New Roman" panose="02020603050405020304" pitchFamily="18" charset="0"/>
              </a:rPr>
              <a:t>Планет Солнечной системы.</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r>
              <a:rPr lang="ru-RU" altLang="ru-RU" sz="2800" dirty="0">
                <a:latin typeface="Times New Roman" panose="02020603050405020304" pitchFamily="18" charset="0"/>
                <a:cs typeface="Times New Roman" panose="02020603050405020304" pitchFamily="18" charset="0"/>
              </a:rPr>
              <a:t>Первый закон Кеплера</a:t>
            </a:r>
          </a:p>
        </p:txBody>
      </p:sp>
      <p:sp>
        <p:nvSpPr>
          <p:cNvPr id="8195" name="TextBox 1"/>
          <p:cNvSpPr txBox="1">
            <a:spLocks noChangeArrowheads="1"/>
          </p:cNvSpPr>
          <p:nvPr/>
        </p:nvSpPr>
        <p:spPr bwMode="auto">
          <a:xfrm>
            <a:off x="1319213" y="1484313"/>
            <a:ext cx="6505575"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400">
                <a:latin typeface="Times New Roman" panose="02020603050405020304" pitchFamily="18" charset="0"/>
                <a:cs typeface="Times New Roman" panose="02020603050405020304" pitchFamily="18" charset="0"/>
              </a:rPr>
              <a:t>Каждая планета обращается по эллипсу,</a:t>
            </a:r>
          </a:p>
          <a:p>
            <a:pPr algn="ctr">
              <a:spcBef>
                <a:spcPct val="0"/>
              </a:spcBef>
              <a:buFontTx/>
              <a:buNone/>
            </a:pPr>
            <a:r>
              <a:rPr lang="ru-RU" altLang="ru-RU" sz="2400">
                <a:latin typeface="Times New Roman" panose="02020603050405020304" pitchFamily="18" charset="0"/>
                <a:cs typeface="Times New Roman" panose="02020603050405020304" pitchFamily="18" charset="0"/>
              </a:rPr>
              <a:t>в одном из фокусов которого находится Солнце.</a:t>
            </a:r>
          </a:p>
        </p:txBody>
      </p:sp>
      <p:pic>
        <p:nvPicPr>
          <p:cNvPr id="8196" name="Рисунок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1050" y="2517775"/>
            <a:ext cx="5041900" cy="3935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r>
              <a:rPr lang="ru-RU" altLang="ru-RU" sz="2800" dirty="0">
                <a:latin typeface="Times New Roman" panose="02020603050405020304" pitchFamily="18" charset="0"/>
                <a:cs typeface="Times New Roman" panose="02020603050405020304" pitchFamily="18" charset="0"/>
              </a:rPr>
              <a:t>Второй закон Кеплера</a:t>
            </a:r>
          </a:p>
        </p:txBody>
      </p:sp>
      <p:sp>
        <p:nvSpPr>
          <p:cNvPr id="9219" name="TextBox 1"/>
          <p:cNvSpPr txBox="1">
            <a:spLocks noChangeArrowheads="1"/>
          </p:cNvSpPr>
          <p:nvPr/>
        </p:nvSpPr>
        <p:spPr bwMode="auto">
          <a:xfrm>
            <a:off x="660400" y="1557338"/>
            <a:ext cx="78232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400">
                <a:latin typeface="Times New Roman" panose="02020603050405020304" pitchFamily="18" charset="0"/>
                <a:cs typeface="Times New Roman" panose="02020603050405020304" pitchFamily="18" charset="0"/>
              </a:rPr>
              <a:t>Радиус-вектор планеты описывает за равные промежутки </a:t>
            </a:r>
          </a:p>
          <a:p>
            <a:pPr algn="ctr">
              <a:spcBef>
                <a:spcPct val="0"/>
              </a:spcBef>
              <a:buFontTx/>
              <a:buNone/>
            </a:pPr>
            <a:r>
              <a:rPr lang="ru-RU" altLang="ru-RU" sz="2400">
                <a:latin typeface="Times New Roman" panose="02020603050405020304" pitchFamily="18" charset="0"/>
                <a:cs typeface="Times New Roman" panose="02020603050405020304" pitchFamily="18" charset="0"/>
              </a:rPr>
              <a:t>времени равные площади.</a:t>
            </a:r>
          </a:p>
        </p:txBody>
      </p:sp>
      <p:pic>
        <p:nvPicPr>
          <p:cNvPr id="9220" name="Рисунок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73225" y="2506663"/>
            <a:ext cx="5797550" cy="403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1072</TotalTime>
  <Words>1987</Words>
  <Application>Microsoft Office PowerPoint</Application>
  <PresentationFormat>Экран (4:3)</PresentationFormat>
  <Paragraphs>182</Paragraphs>
  <Slides>52</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52</vt:i4>
      </vt:variant>
    </vt:vector>
  </HeadingPairs>
  <TitlesOfParts>
    <vt:vector size="54" baseType="lpstr">
      <vt:lpstr>Тема Office</vt:lpstr>
      <vt:lpstr>Equation</vt:lpstr>
      <vt:lpstr>   Лекция 6.  Элементы теории гравитационного поля  Лекцию подготовил доцент кафедры общей физики Чувашского государственного университета имени И.Н. Ульянова  Сорокин Геннадий Михайлович  2025 год</vt:lpstr>
      <vt:lpstr>Слайд 2</vt:lpstr>
      <vt:lpstr>     Лекционные демонстрации   Солнечная система  </vt:lpstr>
      <vt:lpstr>Слайд 4</vt:lpstr>
      <vt:lpstr>1.  Закон всемирного тяготения</vt:lpstr>
      <vt:lpstr>Слайд 6</vt:lpstr>
      <vt:lpstr>Слайд 7</vt:lpstr>
      <vt:lpstr>Первый закон Кеплера</vt:lpstr>
      <vt:lpstr>Второй закон Кеплера</vt:lpstr>
      <vt:lpstr>Третий закон Кеплера</vt:lpstr>
      <vt:lpstr>Слайд 11</vt:lpstr>
      <vt:lpstr>Слайд 12</vt:lpstr>
      <vt:lpstr>Слайд 13</vt:lpstr>
      <vt:lpstr>Слайд 14</vt:lpstr>
      <vt:lpstr>Слайд 15</vt:lpstr>
      <vt:lpstr>Численное значение гравитационной постоянной в земных условиях впервые определил с помощью метода крутильных весов в 1798 году английский физик Г. Кавендиш.  </vt:lpstr>
      <vt:lpstr>Численное значение гравитационной постоянной в земных условиях впервые определил с помощью метода крутильных весов в 1798 году английский физик Г. Кавендиш.</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operator</dc:creator>
  <cp:lastModifiedBy>MF-300</cp:lastModifiedBy>
  <cp:revision>173</cp:revision>
  <dcterms:created xsi:type="dcterms:W3CDTF">2014-04-20T09:05:48Z</dcterms:created>
  <dcterms:modified xsi:type="dcterms:W3CDTF">2025-03-17T12:28:40Z</dcterms:modified>
</cp:coreProperties>
</file>